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notesMasterIdLst>
    <p:notesMasterId r:id="rId21"/>
  </p:notesMasterIdLst>
  <p:sldIdLst>
    <p:sldId id="276" r:id="rId6"/>
    <p:sldId id="259" r:id="rId7"/>
    <p:sldId id="265" r:id="rId8"/>
    <p:sldId id="264" r:id="rId9"/>
    <p:sldId id="266" r:id="rId10"/>
    <p:sldId id="267" r:id="rId11"/>
    <p:sldId id="269" r:id="rId12"/>
    <p:sldId id="268" r:id="rId13"/>
    <p:sldId id="271" r:id="rId14"/>
    <p:sldId id="270" r:id="rId15"/>
    <p:sldId id="272" r:id="rId16"/>
    <p:sldId id="273" r:id="rId17"/>
    <p:sldId id="274" r:id="rId18"/>
    <p:sldId id="275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E92F06-35E3-4442-9497-9FE2A3E6B90C}" v="2" dt="2020-04-03T10:00:03.1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95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BDE92F06-35E3-4442-9497-9FE2A3E6B90C}"/>
    <pc:docChg chg="addSld delSld modSld">
      <pc:chgData name="Avril Morrison" userId="42032a95-884f-4daf-aac9-f8fd4f9ec318" providerId="ADAL" clId="{BDE92F06-35E3-4442-9497-9FE2A3E6B90C}" dt="2020-04-03T10:00:05.113" v="45" actId="1076"/>
      <pc:docMkLst>
        <pc:docMk/>
      </pc:docMkLst>
      <pc:sldChg chg="modSp del mod">
        <pc:chgData name="Avril Morrison" userId="42032a95-884f-4daf-aac9-f8fd4f9ec318" providerId="ADAL" clId="{BDE92F06-35E3-4442-9497-9FE2A3E6B90C}" dt="2020-04-03T09:59:32.280" v="43" actId="47"/>
        <pc:sldMkLst>
          <pc:docMk/>
          <pc:sldMk cId="2792337792" sldId="263"/>
        </pc:sldMkLst>
        <pc:spChg chg="mod">
          <ac:chgData name="Avril Morrison" userId="42032a95-884f-4daf-aac9-f8fd4f9ec318" providerId="ADAL" clId="{BDE92F06-35E3-4442-9497-9FE2A3E6B90C}" dt="2020-04-02T13:49:13.334" v="40" actId="20577"/>
          <ac:spMkLst>
            <pc:docMk/>
            <pc:sldMk cId="2792337792" sldId="263"/>
            <ac:spMk id="4" creationId="{00000000-0000-0000-0000-000000000000}"/>
          </ac:spMkLst>
        </pc:spChg>
      </pc:sldChg>
      <pc:sldChg chg="addSp modSp mod">
        <pc:chgData name="Avril Morrison" userId="42032a95-884f-4daf-aac9-f8fd4f9ec318" providerId="ADAL" clId="{BDE92F06-35E3-4442-9497-9FE2A3E6B90C}" dt="2020-04-02T13:48:41.658" v="3" actId="962"/>
        <pc:sldMkLst>
          <pc:docMk/>
          <pc:sldMk cId="889586328" sldId="276"/>
        </pc:sldMkLst>
        <pc:picChg chg="add mod">
          <ac:chgData name="Avril Morrison" userId="42032a95-884f-4daf-aac9-f8fd4f9ec318" providerId="ADAL" clId="{BDE92F06-35E3-4442-9497-9FE2A3E6B90C}" dt="2020-04-02T13:48:41.658" v="3" actId="962"/>
          <ac:picMkLst>
            <pc:docMk/>
            <pc:sldMk cId="889586328" sldId="276"/>
            <ac:picMk id="6" creationId="{A3BDD89C-131A-42C3-81A4-CB08DB96A0A9}"/>
          </ac:picMkLst>
        </pc:picChg>
      </pc:sldChg>
      <pc:sldChg chg="addSp modSp add mod">
        <pc:chgData name="Avril Morrison" userId="42032a95-884f-4daf-aac9-f8fd4f9ec318" providerId="ADAL" clId="{BDE92F06-35E3-4442-9497-9FE2A3E6B90C}" dt="2020-04-03T10:00:05.113" v="45" actId="1076"/>
        <pc:sldMkLst>
          <pc:docMk/>
          <pc:sldMk cId="510140774" sldId="277"/>
        </pc:sldMkLst>
        <pc:picChg chg="add mod">
          <ac:chgData name="Avril Morrison" userId="42032a95-884f-4daf-aac9-f8fd4f9ec318" providerId="ADAL" clId="{BDE92F06-35E3-4442-9497-9FE2A3E6B90C}" dt="2020-04-03T10:00:05.113" v="45" actId="1076"/>
          <ac:picMkLst>
            <pc:docMk/>
            <pc:sldMk cId="510140774" sldId="277"/>
            <ac:picMk id="6" creationId="{4E65B1C3-CD20-458F-8828-EB9E5878EDA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1D7EE-1C37-4651-AD26-9E3C8D3541B3}" type="datetimeFigureOut">
              <a:rPr lang="en-GB" smtClean="0"/>
              <a:t>03/04/2020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D87A2-8133-481A-9E49-89A09A614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754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41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4E4AFA-E0CC-41E1-A403-A788A35C9C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6" r="11360" b="1"/>
          <a:stretch/>
        </p:blipFill>
        <p:spPr>
          <a:xfrm>
            <a:off x="3845734" y="2964567"/>
            <a:ext cx="5298266" cy="38985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Lesson 6</a:t>
            </a:r>
            <a:br>
              <a:rPr lang="en-US" dirty="0"/>
            </a:br>
            <a:r>
              <a:rPr lang="en-US" dirty="0"/>
              <a:t>Work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027463" cy="446480"/>
          </a:xfrm>
        </p:spPr>
        <p:txBody>
          <a:bodyPr/>
          <a:lstStyle/>
          <a:p>
            <a:r>
              <a:rPr lang="en-US" sz="2400" dirty="0"/>
              <a:t>Understanding Questions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C7AF5-D911-4275-9AE6-E5BF49B87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452" y="6605338"/>
            <a:ext cx="927548" cy="2473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24ABE7-B196-46C4-B577-D2771D073B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" r="40523" b="6688"/>
          <a:stretch/>
        </p:blipFill>
        <p:spPr>
          <a:xfrm>
            <a:off x="6953119" y="6605339"/>
            <a:ext cx="1263334" cy="2577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6EB30F-66DF-4DB2-B57B-6B95174A07AE}"/>
              </a:ext>
            </a:extLst>
          </p:cNvPr>
          <p:cNvSpPr/>
          <p:nvPr/>
        </p:nvSpPr>
        <p:spPr>
          <a:xfrm>
            <a:off x="3806904" y="1770298"/>
            <a:ext cx="5337096" cy="1194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910CD6-B53F-4D0F-8A78-EF9EE6A0A3C4}"/>
              </a:ext>
            </a:extLst>
          </p:cNvPr>
          <p:cNvSpPr txBox="1"/>
          <p:nvPr/>
        </p:nvSpPr>
        <p:spPr>
          <a:xfrm>
            <a:off x="3809915" y="1809182"/>
            <a:ext cx="1093556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>
                <a:solidFill>
                  <a:schemeClr val="bg1"/>
                </a:solidFill>
              </a:rPr>
              <a:t>Lesson</a:t>
            </a:r>
            <a:endParaRPr lang="en-GB" b="1" i="1" dirty="0">
              <a:solidFill>
                <a:schemeClr val="bg1"/>
              </a:solidFill>
            </a:endParaRPr>
          </a:p>
          <a:p>
            <a:pPr algn="ctr"/>
            <a:r>
              <a:rPr lang="en-GB" sz="4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4BD3BE-FEC0-4105-9D70-5C95A7B0D208}"/>
              </a:ext>
            </a:extLst>
          </p:cNvPr>
          <p:cNvSpPr txBox="1"/>
          <p:nvPr/>
        </p:nvSpPr>
        <p:spPr>
          <a:xfrm>
            <a:off x="4903471" y="1947458"/>
            <a:ext cx="427482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Work</a:t>
            </a:r>
          </a:p>
          <a:p>
            <a:r>
              <a:rPr lang="en-GB" sz="2100" b="1" dirty="0"/>
              <a:t>Understanding Questions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3BDD89C-131A-42C3-81A4-CB08DB96A0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48" y="59554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86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ESOL in Context for Work and Study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Lesson 6 – Understanding Questions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88" y="3032848"/>
            <a:ext cx="4114994" cy="34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is this?</a:t>
            </a:r>
          </a:p>
        </p:txBody>
      </p:sp>
      <p:pic>
        <p:nvPicPr>
          <p:cNvPr id="2050" name="Picture 2" descr="City of Dund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17" y="2282850"/>
            <a:ext cx="6414699" cy="428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655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Lesson 6 – Understanding Questions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In any language you…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1 Ask Questions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2 Answer Questions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3 Make statements</a:t>
            </a:r>
          </a:p>
        </p:txBody>
      </p:sp>
    </p:spTree>
    <p:extLst>
      <p:ext uri="{BB962C8B-B14F-4D97-AF65-F5344CB8AC3E}">
        <p14:creationId xmlns:p14="http://schemas.microsoft.com/office/powerpoint/2010/main" val="841593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 English there are 3 types of question.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66488" y="3038475"/>
            <a:ext cx="7772400" cy="4325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1 Yes / No questions </a:t>
            </a: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66713" y="3641855"/>
            <a:ext cx="7772400" cy="43251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2 Questions with “or”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366713" y="4273226"/>
            <a:ext cx="7772400" cy="43251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3 </a:t>
            </a:r>
            <a:r>
              <a:rPr lang="en-GB" dirty="0" err="1">
                <a:solidFill>
                  <a:schemeClr val="tx1"/>
                </a:solidFill>
              </a:rPr>
              <a:t>Wh</a:t>
            </a:r>
            <a:r>
              <a:rPr lang="en-GB" dirty="0">
                <a:solidFill>
                  <a:schemeClr val="tx1"/>
                </a:solidFill>
              </a:rPr>
              <a:t>- questions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5510" y="3034395"/>
            <a:ext cx="3013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 your name Avril?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5510" y="3641855"/>
            <a:ext cx="2450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Are you Avril or Lada?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5510" y="4336407"/>
            <a:ext cx="2168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What’s your name?</a:t>
            </a:r>
          </a:p>
        </p:txBody>
      </p:sp>
    </p:spTree>
    <p:extLst>
      <p:ext uri="{BB962C8B-B14F-4D97-AF65-F5344CB8AC3E}">
        <p14:creationId xmlns:p14="http://schemas.microsoft.com/office/powerpoint/2010/main" val="58750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Ask me a yes/ no question.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217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132324"/>
            <a:ext cx="7772400" cy="537939"/>
          </a:xfrm>
        </p:spPr>
        <p:txBody>
          <a:bodyPr/>
          <a:lstStyle/>
          <a:p>
            <a:r>
              <a:rPr lang="en-GB" dirty="0"/>
              <a:t>Activity 2 – Language Focus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32027" y="2403990"/>
            <a:ext cx="2311173" cy="345563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Yes/no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question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We change the word order: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1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     </a:t>
            </a:r>
            <a:r>
              <a:rPr kumimoji="0" lang="en-GB" altLang="en-US" sz="14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+mj-lt"/>
              </a:rPr>
              <a:t>2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3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Your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+mj-lt"/>
              </a:rPr>
              <a:t>name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is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3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1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 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+mj-lt"/>
              </a:rPr>
              <a:t>2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Is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your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+mj-lt"/>
              </a:rPr>
              <a:t>name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…?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We can answer with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‘Yes.’ or ‘No.’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2027" y="1894113"/>
            <a:ext cx="2142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Is your name Avril?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130713" y="2413319"/>
            <a:ext cx="2588952" cy="38381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</a:rPr>
              <a:t>Wh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-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question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We start with a question word — what. Then we change the word order.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1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</a:rPr>
              <a:t>          2  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  <a:t>3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Your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</a:rPr>
              <a:t>name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  <a:t>is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…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0    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  <a:t>3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1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   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</a:rPr>
              <a:t>2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What’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  <a:t>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your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</a:rPr>
              <a:t>name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…?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When we answer, we give some information: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‘Avril.’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28474" y="2413326"/>
            <a:ext cx="2794227" cy="437935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Checking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question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We don’t change the word order: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1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    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+mj-lt"/>
              </a:rPr>
              <a:t>2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 3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Your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+mj-lt"/>
              </a:rPr>
              <a:t>name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’s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Avril.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1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    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+mj-lt"/>
              </a:rPr>
              <a:t>2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 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3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Your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+mj-lt"/>
              </a:rPr>
              <a:t>name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’s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Avril?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but our voice rises at the end: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Your name’s Boris?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We use this when we think we know the answer. Usually, this is:</a:t>
            </a: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‘Yes.’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65714" y="1875452"/>
            <a:ext cx="2168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What’s your name?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315200" y="5117840"/>
            <a:ext cx="410547" cy="139959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00800" y="1875452"/>
            <a:ext cx="207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Your name’s Avril?</a:t>
            </a:r>
          </a:p>
        </p:txBody>
      </p:sp>
    </p:spTree>
    <p:extLst>
      <p:ext uri="{BB962C8B-B14F-4D97-AF65-F5344CB8AC3E}">
        <p14:creationId xmlns:p14="http://schemas.microsoft.com/office/powerpoint/2010/main" val="356142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Yes/ no questions.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The first word in a yes no question is ALWAYS a </a:t>
            </a:r>
            <a:r>
              <a:rPr lang="en-GB" dirty="0">
                <a:solidFill>
                  <a:srgbClr val="C00000"/>
                </a:solidFill>
              </a:rPr>
              <a:t>verb</a:t>
            </a:r>
          </a:p>
          <a:p>
            <a:endParaRPr lang="en-GB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b="1" dirty="0">
                <a:solidFill>
                  <a:srgbClr val="C00000"/>
                </a:solidFill>
              </a:rPr>
              <a:t>3  </a:t>
            </a:r>
            <a:r>
              <a:rPr lang="en-GB" altLang="en-US" b="1" dirty="0">
                <a:solidFill>
                  <a:srgbClr val="000000"/>
                </a:solidFill>
              </a:rPr>
              <a:t>    </a:t>
            </a:r>
            <a:r>
              <a:rPr lang="en-GB" altLang="en-US" b="1" dirty="0">
                <a:solidFill>
                  <a:schemeClr val="accent1"/>
                </a:solidFill>
              </a:rPr>
              <a:t>1 </a:t>
            </a:r>
            <a:r>
              <a:rPr lang="en-GB" altLang="en-US" b="1" dirty="0">
                <a:solidFill>
                  <a:srgbClr val="000000"/>
                </a:solidFill>
              </a:rPr>
              <a:t>     </a:t>
            </a:r>
            <a:r>
              <a:rPr lang="en-GB" altLang="en-US" b="1" dirty="0">
                <a:solidFill>
                  <a:srgbClr val="00B050"/>
                </a:solidFill>
              </a:rPr>
              <a:t>2</a:t>
            </a:r>
          </a:p>
          <a:p>
            <a:pPr lvl="0" defTabSz="914400" eaLnBrk="0" fontAlgn="base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C00000"/>
                </a:solidFill>
              </a:rPr>
              <a:t>Is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>
                <a:solidFill>
                  <a:schemeClr val="accent1"/>
                </a:solidFill>
              </a:rPr>
              <a:t>your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>
                <a:solidFill>
                  <a:srgbClr val="00B050"/>
                </a:solidFill>
              </a:rPr>
              <a:t>name</a:t>
            </a:r>
            <a:r>
              <a:rPr lang="en-US" altLang="en-US" dirty="0">
                <a:solidFill>
                  <a:schemeClr val="tx1"/>
                </a:solidFill>
              </a:rPr>
              <a:t> …?</a:t>
            </a:r>
          </a:p>
          <a:p>
            <a:pPr lvl="0" defTabSz="914400" eaLnBrk="0" fontAlgn="base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chemeClr val="tx1"/>
              </a:solidFill>
            </a:endParaRPr>
          </a:p>
          <a:p>
            <a:pPr lvl="0" defTabSz="914400" eaLnBrk="0" fontAlgn="base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C00000"/>
                </a:solidFill>
              </a:rPr>
              <a:t>3</a:t>
            </a:r>
            <a:r>
              <a:rPr lang="en-US" altLang="en-US" dirty="0">
                <a:solidFill>
                  <a:schemeClr val="tx1"/>
                </a:solidFill>
              </a:rPr>
              <a:t>      </a:t>
            </a:r>
            <a:r>
              <a:rPr lang="en-US" altLang="en-US" dirty="0">
                <a:solidFill>
                  <a:schemeClr val="accent1"/>
                </a:solidFill>
              </a:rPr>
              <a:t>1</a:t>
            </a:r>
            <a:r>
              <a:rPr lang="en-US" altLang="en-US" dirty="0">
                <a:solidFill>
                  <a:schemeClr val="tx1"/>
                </a:solidFill>
              </a:rPr>
              <a:t>     </a:t>
            </a:r>
            <a:r>
              <a:rPr lang="en-US" altLang="en-US" dirty="0">
                <a:solidFill>
                  <a:srgbClr val="00B050"/>
                </a:solidFill>
              </a:rPr>
              <a:t>2</a:t>
            </a:r>
          </a:p>
          <a:p>
            <a:pPr lvl="0" defTabSz="914400" eaLnBrk="0" fontAlgn="base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C00000"/>
                </a:solidFill>
              </a:rPr>
              <a:t>Do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>
                <a:solidFill>
                  <a:schemeClr val="accent1"/>
                </a:solidFill>
              </a:rPr>
              <a:t>you </a:t>
            </a:r>
            <a:r>
              <a:rPr lang="en-US" altLang="en-US" dirty="0">
                <a:solidFill>
                  <a:srgbClr val="00B050"/>
                </a:solidFill>
              </a:rPr>
              <a:t>like the food?</a:t>
            </a:r>
          </a:p>
          <a:p>
            <a:pPr lvl="0" defTabSz="914400" eaLnBrk="0" fontAlgn="base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00B050"/>
              </a:solidFill>
            </a:endParaRPr>
          </a:p>
          <a:p>
            <a:pPr lvl="0" defTabSz="914400" eaLnBrk="0" fontAlgn="base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C00000"/>
                </a:solidFill>
              </a:rPr>
              <a:t>3  </a:t>
            </a:r>
            <a:r>
              <a:rPr lang="en-US" altLang="en-US" dirty="0">
                <a:solidFill>
                  <a:schemeClr val="accent1"/>
                </a:solidFill>
              </a:rPr>
              <a:t>    1</a:t>
            </a:r>
            <a:r>
              <a:rPr lang="en-US" altLang="en-US" dirty="0">
                <a:solidFill>
                  <a:srgbClr val="00B050"/>
                </a:solidFill>
              </a:rPr>
              <a:t>     2</a:t>
            </a:r>
          </a:p>
          <a:p>
            <a:pPr lvl="0" defTabSz="914400" eaLnBrk="0" fontAlgn="base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C00000"/>
                </a:solidFill>
              </a:rPr>
              <a:t>Are</a:t>
            </a:r>
            <a:r>
              <a:rPr lang="en-US" altLang="en-US" dirty="0">
                <a:solidFill>
                  <a:srgbClr val="00B050"/>
                </a:solidFill>
              </a:rPr>
              <a:t> </a:t>
            </a:r>
            <a:r>
              <a:rPr lang="en-US" altLang="en-US" dirty="0">
                <a:solidFill>
                  <a:schemeClr val="accent1"/>
                </a:solidFill>
              </a:rPr>
              <a:t>you</a:t>
            </a:r>
            <a:r>
              <a:rPr lang="en-US" altLang="en-US" dirty="0">
                <a:solidFill>
                  <a:srgbClr val="00B050"/>
                </a:solidFill>
              </a:rPr>
              <a:t> happy here?</a:t>
            </a:r>
          </a:p>
          <a:p>
            <a:pPr lvl="0" defTabSz="914400" eaLnBrk="0" fontAlgn="base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chemeClr val="tx1"/>
              </a:solidFill>
            </a:endParaRPr>
          </a:p>
          <a:p>
            <a:pPr lvl="0" defTabSz="914400" eaLnBrk="0" fontAlgn="base" hangingPunct="0">
              <a:lnSpc>
                <a:spcPct val="112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7233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302676"/>
              </p:ext>
            </p:extLst>
          </p:nvPr>
        </p:nvGraphicFramePr>
        <p:xfrm>
          <a:off x="2604305" y="289365"/>
          <a:ext cx="6285052" cy="64008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61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54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590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Yes/no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question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Wh-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question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Checking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question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90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You started work here six months ago?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That was in May?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So, why did you choose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Slaneco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 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43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Did you think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Slaneco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was a good company? 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Now, are you happy here?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Why aren’t you happy?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But you like the working conditions?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You mean the canteen?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You don’t like the food?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Is the pay better?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And the work is not so boring?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So, do you want the job?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615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263971"/>
              </p:ext>
            </p:extLst>
          </p:nvPr>
        </p:nvGraphicFramePr>
        <p:xfrm>
          <a:off x="1805651" y="254642"/>
          <a:ext cx="7002683" cy="645867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191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0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1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Yes/no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question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Wh-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question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Checking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question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001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You started work here six months ago?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That was in May?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So, why did you choose </a:t>
                      </a:r>
                      <a:r>
                        <a:rPr lang="en-US" sz="1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Slaneco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001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Did you think </a:t>
                      </a:r>
                      <a:r>
                        <a:rPr lang="en-US" sz="1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Slaneco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was a good company?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Now, are you happy here?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Why aren’t you happy?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But you like the working conditions?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You mean the canteen?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You don’t like the food?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Is the pay better?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And the work is not so boring?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13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So, do you want the job?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  <a:tabLst>
                          <a:tab pos="241300" algn="l"/>
                          <a:tab pos="48895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925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660" y="1351371"/>
            <a:ext cx="7772400" cy="537939"/>
          </a:xfrm>
        </p:spPr>
        <p:txBody>
          <a:bodyPr/>
          <a:lstStyle/>
          <a:p>
            <a:r>
              <a:rPr lang="en-GB" dirty="0"/>
              <a:t>Activity 3 - Speaking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85196" y="2848579"/>
            <a:ext cx="887778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41300" algn="l"/>
                <a:tab pos="48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r>
              <a:rPr lang="en-GB" altLang="en-US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Avril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					Jenny			</a:t>
            </a:r>
            <a:r>
              <a:rPr kumimoji="0" lang="en-GB" altLang="en-US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Points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‘Your name’s Jenny?’			‘Yes.’				1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‘You’re from Wales?’			‘No.’				0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‘Your first language is Welsh?’		‘No — English.’			0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‘You live near here?’			‘Yes— quite near.’		1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‘You like football?’				‘No.’				1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‘You’re married?’				‘Yes.’				0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											__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										Total:	3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88950" algn="l"/>
              </a:tabLst>
            </a:pP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28950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206972"/>
            <a:ext cx="7772400" cy="537939"/>
          </a:xfrm>
        </p:spPr>
        <p:txBody>
          <a:bodyPr/>
          <a:lstStyle/>
          <a:p>
            <a:r>
              <a:rPr lang="en-GB" dirty="0"/>
              <a:t>Unit 4 - Vocabulary</a:t>
            </a:r>
          </a:p>
        </p:txBody>
      </p:sp>
      <p:sp>
        <p:nvSpPr>
          <p:cNvPr id="7" name="Rectangle 6"/>
          <p:cNvSpPr/>
          <p:nvPr/>
        </p:nvSpPr>
        <p:spPr>
          <a:xfrm>
            <a:off x="491923" y="1699307"/>
            <a:ext cx="65686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	accountant		a	engines</a:t>
            </a:r>
          </a:p>
          <a:p>
            <a:r>
              <a:rPr lang="en-GB" sz="2400" dirty="0"/>
              <a:t>2	bricklayer			b	babies</a:t>
            </a:r>
          </a:p>
          <a:p>
            <a:r>
              <a:rPr lang="en-GB" sz="2400" dirty="0"/>
              <a:t>3	electrician		c	cloth</a:t>
            </a:r>
          </a:p>
          <a:p>
            <a:r>
              <a:rPr lang="en-GB" sz="2400" dirty="0"/>
              <a:t>4	joiner				d	pipes</a:t>
            </a:r>
          </a:p>
          <a:p>
            <a:r>
              <a:rPr lang="en-GB" sz="2400" dirty="0"/>
              <a:t>5	journalist			e	numbers</a:t>
            </a:r>
          </a:p>
          <a:p>
            <a:r>
              <a:rPr lang="en-GB" sz="2400" dirty="0"/>
              <a:t>6	mechanic			f	wood</a:t>
            </a:r>
          </a:p>
          <a:p>
            <a:r>
              <a:rPr lang="en-GB" sz="2400" dirty="0"/>
              <a:t>7	midwife			g	animals</a:t>
            </a:r>
          </a:p>
          <a:p>
            <a:r>
              <a:rPr lang="en-GB" sz="2400" dirty="0"/>
              <a:t>8	plumber			h	walls</a:t>
            </a:r>
          </a:p>
          <a:p>
            <a:r>
              <a:rPr lang="en-GB" sz="2400" dirty="0"/>
              <a:t>9	tailor				</a:t>
            </a:r>
            <a:r>
              <a:rPr lang="en-GB" sz="2400" dirty="0" err="1"/>
              <a:t>i</a:t>
            </a:r>
            <a:r>
              <a:rPr lang="en-GB" sz="2400" dirty="0"/>
              <a:t>	cables</a:t>
            </a:r>
          </a:p>
          <a:p>
            <a:r>
              <a:rPr lang="en-GB" sz="2400" dirty="0"/>
              <a:t>10	vet					j	newspapers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71190" y="1662172"/>
            <a:ext cx="81785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 	e</a:t>
            </a:r>
          </a:p>
          <a:p>
            <a:pPr marL="457200" indent="-457200">
              <a:buAutoNum type="arabicPlain" startAt="2"/>
            </a:pPr>
            <a:r>
              <a:rPr lang="en-GB" sz="2400" dirty="0"/>
              <a:t>h</a:t>
            </a:r>
          </a:p>
          <a:p>
            <a:pPr marL="457200" indent="-457200">
              <a:buAutoNum type="arabicPlain" startAt="2"/>
            </a:pPr>
            <a:r>
              <a:rPr lang="en-GB" sz="2400" dirty="0"/>
              <a:t>I</a:t>
            </a:r>
          </a:p>
          <a:p>
            <a:pPr marL="457200" indent="-457200">
              <a:buAutoNum type="arabicPlain" startAt="2"/>
            </a:pPr>
            <a:r>
              <a:rPr lang="en-GB" sz="2400" dirty="0"/>
              <a:t>f</a:t>
            </a:r>
          </a:p>
          <a:p>
            <a:pPr marL="457200" indent="-457200">
              <a:buAutoNum type="arabicPlain" startAt="2"/>
            </a:pPr>
            <a:r>
              <a:rPr lang="en-GB" sz="2400" dirty="0"/>
              <a:t>j</a:t>
            </a:r>
          </a:p>
          <a:p>
            <a:pPr marL="457200" indent="-457200">
              <a:buAutoNum type="arabicPlain" startAt="2"/>
            </a:pPr>
            <a:r>
              <a:rPr lang="en-GB" sz="2400" dirty="0"/>
              <a:t>a</a:t>
            </a:r>
          </a:p>
          <a:p>
            <a:pPr marL="457200" indent="-457200">
              <a:buAutoNum type="arabicPlain" startAt="2"/>
            </a:pPr>
            <a:r>
              <a:rPr lang="en-GB" sz="2400" dirty="0"/>
              <a:t>b</a:t>
            </a:r>
          </a:p>
          <a:p>
            <a:pPr marL="457200" indent="-457200">
              <a:buAutoNum type="arabicPlain" startAt="2"/>
            </a:pPr>
            <a:r>
              <a:rPr lang="en-GB" sz="2400" dirty="0"/>
              <a:t>d</a:t>
            </a:r>
          </a:p>
          <a:p>
            <a:pPr marL="457200" indent="-457200">
              <a:buAutoNum type="arabicPlain" startAt="2"/>
            </a:pPr>
            <a:r>
              <a:rPr lang="en-GB" sz="2400" dirty="0"/>
              <a:t>c</a:t>
            </a:r>
          </a:p>
          <a:p>
            <a:pPr marL="457200" indent="-457200">
              <a:buAutoNum type="arabicPlain" startAt="2"/>
            </a:pPr>
            <a:r>
              <a:rPr lang="en-GB" sz="2400" dirty="0"/>
              <a:t>g</a:t>
            </a:r>
          </a:p>
        </p:txBody>
      </p:sp>
      <p:pic>
        <p:nvPicPr>
          <p:cNvPr id="7174" name="Picture 6" descr="Works With a Wren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60" y="5484959"/>
            <a:ext cx="1711456" cy="1244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 descr="Measured Busines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886"/>
          <a:stretch/>
        </p:blipFill>
        <p:spPr bwMode="auto">
          <a:xfrm>
            <a:off x="2186017" y="5484959"/>
            <a:ext cx="1807250" cy="125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 descr="The W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544" y="5516603"/>
            <a:ext cx="1627267" cy="122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 descr="Happy Vet and Do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749" y="5516603"/>
            <a:ext cx="1683678" cy="122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861988"/>
              </p:ext>
            </p:extLst>
          </p:nvPr>
        </p:nvGraphicFramePr>
        <p:xfrm>
          <a:off x="7723427" y="6283896"/>
          <a:ext cx="1325880" cy="4572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23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photos © istockphoto.com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Top left – Denis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Owusu-Ansah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Top right – Sean Locke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Bottom left – Manuel Velasco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Bottom right -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kkgas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74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Activity 5 - Writing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468775" y="2518700"/>
            <a:ext cx="85247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Think about the interview with Boris in the listening activity. </a:t>
            </a:r>
          </a:p>
          <a:p>
            <a:endParaRPr lang="en-GB" dirty="0"/>
          </a:p>
          <a:p>
            <a:r>
              <a:rPr lang="en-GB" dirty="0"/>
              <a:t>There were some good things about the job — a nice desk and a comfortable chair — and some bad things — the pay, the food in the canteen, etc. </a:t>
            </a:r>
          </a:p>
          <a:p>
            <a:endParaRPr lang="en-GB" dirty="0"/>
          </a:p>
          <a:p>
            <a:r>
              <a:rPr lang="en-GB" dirty="0"/>
              <a:t>Now think about your work, in school, college or employment. </a:t>
            </a:r>
          </a:p>
          <a:p>
            <a:endParaRPr lang="en-GB" dirty="0"/>
          </a:p>
          <a:p>
            <a:r>
              <a:rPr lang="en-GB" dirty="0"/>
              <a:t>Write about the good things and the bad things. Write around 50 words.</a:t>
            </a: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696901" y="5289630"/>
            <a:ext cx="34029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sym typeface="Wingdings" panose="05000000000000000000" pitchFamily="2" charset="2"/>
              </a:rPr>
              <a:t> /  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4036037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093" y="1730470"/>
            <a:ext cx="7772400" cy="537939"/>
          </a:xfrm>
        </p:spPr>
        <p:txBody>
          <a:bodyPr/>
          <a:lstStyle/>
          <a:p>
            <a:r>
              <a:rPr lang="en-GB" dirty="0"/>
              <a:t>Homework Task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93093" y="2587062"/>
            <a:ext cx="7772400" cy="346233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Think about some interesting jobs, some that you would like to do. Use the internet or a library, or talk to a friend or relative, to find out about each job. Write notes on the good and bad things. Here’s an example: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r>
              <a:rPr lang="en-GB" b="1" dirty="0">
                <a:solidFill>
                  <a:schemeClr val="tx1"/>
                </a:solidFill>
              </a:rPr>
              <a:t>Midwife</a:t>
            </a:r>
          </a:p>
          <a:p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r>
              <a:rPr lang="en-GB" b="1" dirty="0">
                <a:solidFill>
                  <a:schemeClr val="tx1"/>
                </a:solidFill>
              </a:rPr>
              <a:t>Good things				Bad things</a:t>
            </a:r>
          </a:p>
          <a:p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r>
              <a:rPr lang="en-US" dirty="0">
                <a:solidFill>
                  <a:schemeClr val="tx1"/>
                </a:solidFill>
              </a:rPr>
              <a:t>you help people			the pay isn’t high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the work is interesting		you work at night sometimes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every day is different		sometimes things go wrong with the birth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8194" name="Picture 2" descr="Pleasant Female Doct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9"/>
          <a:stretch/>
        </p:blipFill>
        <p:spPr bwMode="auto">
          <a:xfrm>
            <a:off x="7465671" y="3374183"/>
            <a:ext cx="1670748" cy="267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362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Props1.xml><?xml version="1.0" encoding="utf-8"?>
<ds:datastoreItem xmlns:ds="http://schemas.openxmlformats.org/officeDocument/2006/customXml" ds:itemID="{989F0C62-3F37-495F-8A42-6E7829F933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C7D176-EAD2-41D0-AA47-B93B99EEFF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3CC955-F517-4279-9555-5318F8973FF0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</TotalTime>
  <Words>1148</Words>
  <Application>Microsoft Office PowerPoint</Application>
  <PresentationFormat>On-screen Show (4:3)</PresentationFormat>
  <Paragraphs>284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Verdana</vt:lpstr>
      <vt:lpstr>1_Custom Design</vt:lpstr>
      <vt:lpstr>Custom Design</vt:lpstr>
      <vt:lpstr>Lesson 6 Work </vt:lpstr>
      <vt:lpstr>ESOL in Context for Work and Study</vt:lpstr>
      <vt:lpstr>Where is this?</vt:lpstr>
      <vt:lpstr>Lesson 6 – Understanding Questions</vt:lpstr>
      <vt:lpstr>In English there are 3 types of question.</vt:lpstr>
      <vt:lpstr>Ask me a yes/ no question.</vt:lpstr>
      <vt:lpstr>Activity 2 – Language Focus</vt:lpstr>
      <vt:lpstr>Yes/ no questions.</vt:lpstr>
      <vt:lpstr>PowerPoint Presentation</vt:lpstr>
      <vt:lpstr>PowerPoint Presentation</vt:lpstr>
      <vt:lpstr>Activity 3 - Speaking</vt:lpstr>
      <vt:lpstr>Unit 4 - Vocabulary</vt:lpstr>
      <vt:lpstr>Activity 5 - Writing</vt:lpstr>
      <vt:lpstr>Homework Task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51</cp:revision>
  <dcterms:created xsi:type="dcterms:W3CDTF">2016-09-30T09:44:39Z</dcterms:created>
  <dcterms:modified xsi:type="dcterms:W3CDTF">2020-04-03T10:00:13Z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