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19"/>
  </p:notesMasterIdLst>
  <p:sldIdLst>
    <p:sldId id="258" r:id="rId6"/>
    <p:sldId id="289" r:id="rId7"/>
    <p:sldId id="331" r:id="rId8"/>
    <p:sldId id="333" r:id="rId9"/>
    <p:sldId id="286" r:id="rId10"/>
    <p:sldId id="340" r:id="rId11"/>
    <p:sldId id="337" r:id="rId12"/>
    <p:sldId id="339" r:id="rId13"/>
    <p:sldId id="259" r:id="rId14"/>
    <p:sldId id="303" r:id="rId15"/>
    <p:sldId id="341" r:id="rId16"/>
    <p:sldId id="342" r:id="rId17"/>
    <p:sldId id="343" r:id="rId18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430A93-4A78-4406-A54B-A8F7A6BEA7C0}" v="1" dt="2020-04-02T14:01:08.4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44" y="72"/>
      </p:cViewPr>
      <p:guideLst>
        <p:guide orient="horz" pos="20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2F430A93-4A78-4406-A54B-A8F7A6BEA7C0}"/>
    <pc:docChg chg="addSld delSld modSld">
      <pc:chgData name="Avril Morrison" userId="42032a95-884f-4daf-aac9-f8fd4f9ec318" providerId="ADAL" clId="{2F430A93-4A78-4406-A54B-A8F7A6BEA7C0}" dt="2020-04-03T10:10:57.561" v="41" actId="47"/>
      <pc:docMkLst>
        <pc:docMk/>
      </pc:docMkLst>
      <pc:sldChg chg="addSp modSp mod">
        <pc:chgData name="Avril Morrison" userId="42032a95-884f-4daf-aac9-f8fd4f9ec318" providerId="ADAL" clId="{2F430A93-4A78-4406-A54B-A8F7A6BEA7C0}" dt="2020-04-02T14:01:21.024" v="38" actId="732"/>
        <pc:sldMkLst>
          <pc:docMk/>
          <pc:sldMk cId="1049594131" sldId="258"/>
        </pc:sldMkLst>
        <pc:picChg chg="mod modCrop">
          <ac:chgData name="Avril Morrison" userId="42032a95-884f-4daf-aac9-f8fd4f9ec318" providerId="ADAL" clId="{2F430A93-4A78-4406-A54B-A8F7A6BEA7C0}" dt="2020-04-02T14:01:21.024" v="38" actId="732"/>
          <ac:picMkLst>
            <pc:docMk/>
            <pc:sldMk cId="1049594131" sldId="258"/>
            <ac:picMk id="4" creationId="{5235EE95-E85F-4F49-B22A-B4763F6D7EEB}"/>
          </ac:picMkLst>
        </pc:picChg>
        <pc:picChg chg="add mod">
          <ac:chgData name="Avril Morrison" userId="42032a95-884f-4daf-aac9-f8fd4f9ec318" providerId="ADAL" clId="{2F430A93-4A78-4406-A54B-A8F7A6BEA7C0}" dt="2020-04-02T14:01:12.572" v="37" actId="962"/>
          <ac:picMkLst>
            <pc:docMk/>
            <pc:sldMk cId="1049594131" sldId="258"/>
            <ac:picMk id="5" creationId="{D78447AB-E421-4AA3-ABF3-9281A617C883}"/>
          </ac:picMkLst>
        </pc:picChg>
      </pc:sldChg>
      <pc:sldChg chg="modSp del mod">
        <pc:chgData name="Avril Morrison" userId="42032a95-884f-4daf-aac9-f8fd4f9ec318" providerId="ADAL" clId="{2F430A93-4A78-4406-A54B-A8F7A6BEA7C0}" dt="2020-04-03T10:10:57.561" v="41" actId="47"/>
        <pc:sldMkLst>
          <pc:docMk/>
          <pc:sldMk cId="2792337792" sldId="263"/>
        </pc:sldMkLst>
        <pc:spChg chg="mod">
          <ac:chgData name="Avril Morrison" userId="42032a95-884f-4daf-aac9-f8fd4f9ec318" providerId="ADAL" clId="{2F430A93-4A78-4406-A54B-A8F7A6BEA7C0}" dt="2020-04-02T14:00:47.924" v="33" actId="20577"/>
          <ac:spMkLst>
            <pc:docMk/>
            <pc:sldMk cId="2792337792" sldId="263"/>
            <ac:spMk id="3" creationId="{00000000-0000-0000-0000-000000000000}"/>
          </ac:spMkLst>
        </pc:spChg>
      </pc:sldChg>
      <pc:sldChg chg="add">
        <pc:chgData name="Avril Morrison" userId="42032a95-884f-4daf-aac9-f8fd4f9ec318" providerId="ADAL" clId="{2F430A93-4A78-4406-A54B-A8F7A6BEA7C0}" dt="2020-04-03T10:10:51.983" v="40"/>
        <pc:sldMkLst>
          <pc:docMk/>
          <pc:sldMk cId="510140774" sldId="34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34D5E-1AD5-460E-8206-ABF191986CB1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2E146-B479-4B36-8990-686717D0DC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252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088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mix3d.com/details/G009SXJ3XQBM" TargetMode="External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Unit 20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Review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 descr="A picture containing indoor, cabinet, metalware, kitchen&#10;&#10;Description automatically generated">
            <a:extLst>
              <a:ext uri="{FF2B5EF4-FFF2-40B4-BE49-F238E27FC236}">
                <a16:creationId xmlns:a16="http://schemas.microsoft.com/office/drawing/2014/main" id="{6051800D-79E9-4A95-9E25-69FA0B89A8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31" r="5816"/>
          <a:stretch/>
        </p:blipFill>
        <p:spPr>
          <a:xfrm rot="5400000">
            <a:off x="3470365" y="3168737"/>
            <a:ext cx="3575633" cy="3810765"/>
          </a:xfrm>
          <a:prstGeom prst="rect">
            <a:avLst/>
          </a:prstGeom>
        </p:spPr>
      </p:pic>
      <p:pic>
        <p:nvPicPr>
          <p:cNvPr id="9" name="Picture 8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CA2B8068-D7F4-426D-923C-F0E46BD62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568255" y="3881458"/>
            <a:ext cx="3571852" cy="23812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35EE95-E85F-4F49-B22A-B4763F6D7E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4025"/>
          <a:stretch/>
        </p:blipFill>
        <p:spPr>
          <a:xfrm>
            <a:off x="3352799" y="1806268"/>
            <a:ext cx="5981701" cy="148362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78447AB-E421-4AA3-ABF3-9281A617C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687" y="65211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21691" y="82583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470581" y="2960017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09306" y="2406683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13184" y="40640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93129" y="3820916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BD8C02-B711-410C-938D-453CE7DA041B}"/>
              </a:ext>
            </a:extLst>
          </p:cNvPr>
          <p:cNvCxnSpPr/>
          <p:nvPr/>
        </p:nvCxnSpPr>
        <p:spPr>
          <a:xfrm>
            <a:off x="1470581" y="430715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B66155-F70C-441A-9ACF-E772B4B05828}"/>
              </a:ext>
            </a:extLst>
          </p:cNvPr>
          <p:cNvCxnSpPr/>
          <p:nvPr/>
        </p:nvCxnSpPr>
        <p:spPr>
          <a:xfrm>
            <a:off x="1470579" y="4530758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84AD96-D5B3-4C0D-AED1-D897D5E2DC73}"/>
              </a:ext>
            </a:extLst>
          </p:cNvPr>
          <p:cNvCxnSpPr/>
          <p:nvPr/>
        </p:nvCxnSpPr>
        <p:spPr>
          <a:xfrm>
            <a:off x="1527729" y="47498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FD6AF8-19E6-4858-AFA1-9B0C5DFDAF3B}"/>
              </a:ext>
            </a:extLst>
          </p:cNvPr>
          <p:cNvCxnSpPr/>
          <p:nvPr/>
        </p:nvCxnSpPr>
        <p:spPr>
          <a:xfrm>
            <a:off x="1470579" y="500923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D0BAA5-40A2-4142-99CC-245FFE37802B}"/>
              </a:ext>
            </a:extLst>
          </p:cNvPr>
          <p:cNvCxnSpPr/>
          <p:nvPr/>
        </p:nvCxnSpPr>
        <p:spPr>
          <a:xfrm>
            <a:off x="1470579" y="5266412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1176AC-430B-405A-9639-639909270285}"/>
              </a:ext>
            </a:extLst>
          </p:cNvPr>
          <p:cNvCxnSpPr/>
          <p:nvPr/>
        </p:nvCxnSpPr>
        <p:spPr>
          <a:xfrm>
            <a:off x="1470579" y="5514062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3085DA-E0B2-4F0A-AF39-D1B1EFAA6983}"/>
              </a:ext>
            </a:extLst>
          </p:cNvPr>
          <p:cNvCxnSpPr/>
          <p:nvPr/>
        </p:nvCxnSpPr>
        <p:spPr>
          <a:xfrm>
            <a:off x="1413184" y="5715000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381461" y="1136868"/>
            <a:ext cx="252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Homework Task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14A6AA-03E3-4F09-BB4C-1CB835EBCDCF}"/>
              </a:ext>
            </a:extLst>
          </p:cNvPr>
          <p:cNvSpPr txBox="1"/>
          <p:nvPr/>
        </p:nvSpPr>
        <p:spPr>
          <a:xfrm>
            <a:off x="381461" y="1685925"/>
            <a:ext cx="6541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Write an email to your tutor.  Say that you have a new address</a:t>
            </a:r>
          </a:p>
          <a:p>
            <a:endParaRPr lang="en-GB" dirty="0"/>
          </a:p>
          <a:p>
            <a:r>
              <a:rPr lang="en-GB" dirty="0"/>
              <a:t>Give your old address and your new one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B4D0B2-2338-4164-91DB-9BB4292813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042" t="2546" r="12387" b="33890"/>
          <a:stretch/>
        </p:blipFill>
        <p:spPr>
          <a:xfrm>
            <a:off x="904672" y="2804809"/>
            <a:ext cx="3667328" cy="382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83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643659"/>
            <a:ext cx="7772400" cy="537939"/>
          </a:xfrm>
        </p:spPr>
        <p:txBody>
          <a:bodyPr/>
          <a:lstStyle/>
          <a:p>
            <a:r>
              <a:rPr lang="en-GB" dirty="0"/>
              <a:t>Activity 1 - Reading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82AD4-FE2F-4A15-A1EA-0401FEF1C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73" y="1926768"/>
            <a:ext cx="4658752" cy="49312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8E8931-D631-4E65-B20B-EE27EC8BDFDF}"/>
              </a:ext>
            </a:extLst>
          </p:cNvPr>
          <p:cNvSpPr txBox="1"/>
          <p:nvPr/>
        </p:nvSpPr>
        <p:spPr>
          <a:xfrm>
            <a:off x="276226" y="1350467"/>
            <a:ext cx="709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Write either - Private School, Public School, State School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F5A101-1F7A-4BE7-94CB-B19DC5032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17"/>
          <a:stretch/>
        </p:blipFill>
        <p:spPr>
          <a:xfrm>
            <a:off x="5111783" y="4236741"/>
            <a:ext cx="1749017" cy="14226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075BB1-12EB-41A5-96BB-930F1AFD5D31}"/>
              </a:ext>
            </a:extLst>
          </p:cNvPr>
          <p:cNvSpPr txBox="1"/>
          <p:nvPr/>
        </p:nvSpPr>
        <p:spPr>
          <a:xfrm>
            <a:off x="6860800" y="4582482"/>
            <a:ext cx="21868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The University of California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62FE38-48DE-4A67-8BD1-71A68A6C4FEE}"/>
              </a:ext>
            </a:extLst>
          </p:cNvPr>
          <p:cNvSpPr txBox="1"/>
          <p:nvPr/>
        </p:nvSpPr>
        <p:spPr>
          <a:xfrm>
            <a:off x="5111783" y="5646669"/>
            <a:ext cx="1167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United States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32AEA3A-9F78-46F3-AE55-46BF4DBF0BA4}"/>
              </a:ext>
            </a:extLst>
          </p:cNvPr>
          <p:cNvCxnSpPr/>
          <p:nvPr/>
        </p:nvCxnSpPr>
        <p:spPr>
          <a:xfrm>
            <a:off x="5111783" y="6128426"/>
            <a:ext cx="138629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C8A0A25-A47F-445A-9D02-A85DC8DC7029}"/>
              </a:ext>
            </a:extLst>
          </p:cNvPr>
          <p:cNvSpPr txBox="1"/>
          <p:nvPr/>
        </p:nvSpPr>
        <p:spPr>
          <a:xfrm>
            <a:off x="5113259" y="420755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4C4BE5-10F2-495B-9FA1-EB7E68755DD4}"/>
              </a:ext>
            </a:extLst>
          </p:cNvPr>
          <p:cNvSpPr txBox="1"/>
          <p:nvPr/>
        </p:nvSpPr>
        <p:spPr>
          <a:xfrm>
            <a:off x="202811" y="3554780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</a:rPr>
              <a:t>Private School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6637A6-11DF-4147-94F4-26ECED829733}"/>
              </a:ext>
            </a:extLst>
          </p:cNvPr>
          <p:cNvSpPr txBox="1"/>
          <p:nvPr/>
        </p:nvSpPr>
        <p:spPr>
          <a:xfrm>
            <a:off x="1752861" y="3542752"/>
            <a:ext cx="1423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</a:rPr>
              <a:t>Public School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694AD4-DC21-4BBC-B94B-281B265D1807}"/>
              </a:ext>
            </a:extLst>
          </p:cNvPr>
          <p:cNvSpPr txBox="1"/>
          <p:nvPr/>
        </p:nvSpPr>
        <p:spPr>
          <a:xfrm>
            <a:off x="3176649" y="3513957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</a:rPr>
              <a:t>Private School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8F86F6-D8D9-448C-BC3C-0575CB3D603F}"/>
              </a:ext>
            </a:extLst>
          </p:cNvPr>
          <p:cNvSpPr txBox="1"/>
          <p:nvPr/>
        </p:nvSpPr>
        <p:spPr>
          <a:xfrm>
            <a:off x="276226" y="5875787"/>
            <a:ext cx="1595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</a:rPr>
              <a:t>State School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8E8E01-029A-482B-8D63-5591588673AC}"/>
              </a:ext>
            </a:extLst>
          </p:cNvPr>
          <p:cNvSpPr txBox="1"/>
          <p:nvPr/>
        </p:nvSpPr>
        <p:spPr>
          <a:xfrm>
            <a:off x="1766440" y="5858910"/>
            <a:ext cx="1595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</a:rPr>
              <a:t>State School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0541DB-15A2-4002-B848-D3E839119640}"/>
              </a:ext>
            </a:extLst>
          </p:cNvPr>
          <p:cNvSpPr txBox="1"/>
          <p:nvPr/>
        </p:nvSpPr>
        <p:spPr>
          <a:xfrm>
            <a:off x="3217525" y="5842033"/>
            <a:ext cx="1423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</a:rPr>
              <a:t>Public School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D17AAF-EF85-40AF-ACF4-0192B3B15EE8}"/>
              </a:ext>
            </a:extLst>
          </p:cNvPr>
          <p:cNvSpPr txBox="1"/>
          <p:nvPr/>
        </p:nvSpPr>
        <p:spPr>
          <a:xfrm>
            <a:off x="5111783" y="5845470"/>
            <a:ext cx="1595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</a:rPr>
              <a:t>State School</a:t>
            </a:r>
          </a:p>
        </p:txBody>
      </p:sp>
    </p:spTree>
    <p:extLst>
      <p:ext uri="{BB962C8B-B14F-4D97-AF65-F5344CB8AC3E}">
        <p14:creationId xmlns:p14="http://schemas.microsoft.com/office/powerpoint/2010/main" val="187339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591993"/>
            <a:ext cx="7772400" cy="537939"/>
          </a:xfrm>
        </p:spPr>
        <p:txBody>
          <a:bodyPr/>
          <a:lstStyle/>
          <a:p>
            <a:r>
              <a:rPr lang="en-GB" dirty="0"/>
              <a:t>Activity 2 - Speaking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08140-9ED1-441D-A917-C8C81D921ACB}"/>
              </a:ext>
            </a:extLst>
          </p:cNvPr>
          <p:cNvSpPr txBox="1"/>
          <p:nvPr/>
        </p:nvSpPr>
        <p:spPr>
          <a:xfrm>
            <a:off x="619125" y="1809750"/>
            <a:ext cx="486543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Did you go to a private school?</a:t>
            </a:r>
          </a:p>
          <a:p>
            <a:endParaRPr lang="en-GB" dirty="0"/>
          </a:p>
          <a:p>
            <a:r>
              <a:rPr lang="en-GB" dirty="0"/>
              <a:t>Do you think private schools are a good idea?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309F825-E123-44A9-B259-1C53A96FE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655387"/>
              </p:ext>
            </p:extLst>
          </p:nvPr>
        </p:nvGraphicFramePr>
        <p:xfrm>
          <a:off x="695324" y="2955976"/>
          <a:ext cx="8181976" cy="2854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0988">
                  <a:extLst>
                    <a:ext uri="{9D8B030D-6E8A-4147-A177-3AD203B41FA5}">
                      <a16:colId xmlns:a16="http://schemas.microsoft.com/office/drawing/2014/main" val="3492764038"/>
                    </a:ext>
                  </a:extLst>
                </a:gridCol>
                <a:gridCol w="4090988">
                  <a:extLst>
                    <a:ext uri="{9D8B030D-6E8A-4147-A177-3AD203B41FA5}">
                      <a16:colId xmlns:a16="http://schemas.microsoft.com/office/drawing/2014/main" val="2634481889"/>
                    </a:ext>
                  </a:extLst>
                </a:gridCol>
              </a:tblGrid>
              <a:tr h="523523">
                <a:tc>
                  <a:txBody>
                    <a:bodyPr/>
                    <a:lstStyle/>
                    <a:p>
                      <a:r>
                        <a:rPr lang="en-GB" dirty="0"/>
                        <a:t>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Against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14457"/>
                  </a:ext>
                </a:extLst>
              </a:tr>
              <a:tr h="903614">
                <a:tc>
                  <a:txBody>
                    <a:bodyPr/>
                    <a:lstStyle/>
                    <a:p>
                      <a:r>
                        <a:rPr lang="en-GB" dirty="0"/>
                        <a:t>They give pupils a good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They divide communities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158726"/>
                  </a:ext>
                </a:extLst>
              </a:tr>
              <a:tr h="903614">
                <a:tc>
                  <a:txBody>
                    <a:bodyPr/>
                    <a:lstStyle/>
                    <a:p>
                      <a:r>
                        <a:rPr lang="en-GB" dirty="0"/>
                        <a:t>They give pupils confidence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They can separate pupils from their parents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188496"/>
                  </a:ext>
                </a:extLst>
              </a:tr>
              <a:tr h="52352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4414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10E254-09D3-49E0-9784-BC19BF02C1A6}"/>
              </a:ext>
            </a:extLst>
          </p:cNvPr>
          <p:cNvSpPr txBox="1"/>
          <p:nvPr/>
        </p:nvSpPr>
        <p:spPr>
          <a:xfrm>
            <a:off x="695324" y="6081341"/>
            <a:ext cx="669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Discuss private schools with your group.  Are they good or bad?</a:t>
            </a:r>
          </a:p>
        </p:txBody>
      </p:sp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25246" y="222613"/>
            <a:ext cx="4309792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3 - Grammar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B15D43-DA23-4ACE-9E26-CEDE5D1E90FD}"/>
              </a:ext>
            </a:extLst>
          </p:cNvPr>
          <p:cNvSpPr txBox="1"/>
          <p:nvPr/>
        </p:nvSpPr>
        <p:spPr>
          <a:xfrm>
            <a:off x="1225246" y="820118"/>
            <a:ext cx="3057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Circle the correct answer. 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508EF-F8FC-4B8F-B821-ABD55586C1BE}"/>
              </a:ext>
            </a:extLst>
          </p:cNvPr>
          <p:cNvSpPr txBox="1"/>
          <p:nvPr/>
        </p:nvSpPr>
        <p:spPr>
          <a:xfrm>
            <a:off x="464496" y="1557074"/>
            <a:ext cx="741773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 It’s raining hard/ hardly</a:t>
            </a:r>
          </a:p>
          <a:p>
            <a:endParaRPr lang="en-GB" dirty="0"/>
          </a:p>
          <a:p>
            <a:r>
              <a:rPr lang="en-GB" dirty="0"/>
              <a:t>2 Do you like sweets? / Would you like some sweets?  “No thanks”</a:t>
            </a:r>
          </a:p>
          <a:p>
            <a:endParaRPr lang="en-GB" dirty="0"/>
          </a:p>
          <a:p>
            <a:r>
              <a:rPr lang="en-GB" dirty="0"/>
              <a:t>3 A little red book / A red little book</a:t>
            </a:r>
          </a:p>
          <a:p>
            <a:endParaRPr lang="en-GB" dirty="0"/>
          </a:p>
          <a:p>
            <a:r>
              <a:rPr lang="en-GB" dirty="0"/>
              <a:t>4 I’ll see you at / in summer</a:t>
            </a:r>
          </a:p>
          <a:p>
            <a:endParaRPr lang="en-GB" dirty="0"/>
          </a:p>
          <a:p>
            <a:r>
              <a:rPr lang="en-GB" dirty="0"/>
              <a:t>5 Do you like soup / Would you like some soup?  “Yes – it smells good”</a:t>
            </a:r>
          </a:p>
          <a:p>
            <a:endParaRPr lang="en-GB" dirty="0"/>
          </a:p>
          <a:p>
            <a:r>
              <a:rPr lang="en-GB" dirty="0"/>
              <a:t>6 Carol sings very quiet / quietly</a:t>
            </a:r>
          </a:p>
          <a:p>
            <a:endParaRPr lang="en-GB" dirty="0"/>
          </a:p>
          <a:p>
            <a:r>
              <a:rPr lang="en-GB" dirty="0"/>
              <a:t>7 I have an interview ___ / in next week</a:t>
            </a:r>
          </a:p>
          <a:p>
            <a:endParaRPr lang="en-GB" dirty="0"/>
          </a:p>
          <a:p>
            <a:r>
              <a:rPr lang="en-GB" dirty="0"/>
              <a:t>8 A dirty horrible / horrible dirty dog</a:t>
            </a:r>
          </a:p>
          <a:p>
            <a:endParaRPr lang="en-GB" dirty="0"/>
          </a:p>
          <a:p>
            <a:r>
              <a:rPr lang="en-GB" dirty="0"/>
              <a:t>9 Do you like films?  Would you like to watch a film? </a:t>
            </a:r>
          </a:p>
          <a:p>
            <a:r>
              <a:rPr lang="en-GB" dirty="0"/>
              <a:t>   “Yes, I watch a lot of them”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4A8176D-2C91-48A0-B2E9-6C39F42F0906}"/>
              </a:ext>
            </a:extLst>
          </p:cNvPr>
          <p:cNvSpPr/>
          <p:nvPr/>
        </p:nvSpPr>
        <p:spPr>
          <a:xfrm>
            <a:off x="1809345" y="1566802"/>
            <a:ext cx="573932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FFC6A11-A0DA-408E-973A-9D44E5627B4C}"/>
              </a:ext>
            </a:extLst>
          </p:cNvPr>
          <p:cNvSpPr/>
          <p:nvPr/>
        </p:nvSpPr>
        <p:spPr>
          <a:xfrm>
            <a:off x="2924783" y="2105077"/>
            <a:ext cx="3106366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552C8E-9653-4137-A373-A44EFE5DB7EF}"/>
              </a:ext>
            </a:extLst>
          </p:cNvPr>
          <p:cNvSpPr/>
          <p:nvPr/>
        </p:nvSpPr>
        <p:spPr>
          <a:xfrm>
            <a:off x="693907" y="2657367"/>
            <a:ext cx="1689370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6B61F00-0B60-4638-A281-AAB43DC39C83}"/>
              </a:ext>
            </a:extLst>
          </p:cNvPr>
          <p:cNvSpPr/>
          <p:nvPr/>
        </p:nvSpPr>
        <p:spPr>
          <a:xfrm>
            <a:off x="2247089" y="3234606"/>
            <a:ext cx="223736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8554D10-5DA9-4C9D-8200-9A23EB91CF36}"/>
              </a:ext>
            </a:extLst>
          </p:cNvPr>
          <p:cNvSpPr/>
          <p:nvPr/>
        </p:nvSpPr>
        <p:spPr>
          <a:xfrm>
            <a:off x="2601131" y="3736423"/>
            <a:ext cx="2856694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8DF6AC-CFA3-4869-8983-5E4B588970C8}"/>
              </a:ext>
            </a:extLst>
          </p:cNvPr>
          <p:cNvSpPr/>
          <p:nvPr/>
        </p:nvSpPr>
        <p:spPr>
          <a:xfrm>
            <a:off x="3096233" y="4307763"/>
            <a:ext cx="742342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DEFD2F-9A16-4A32-AABD-A5728DFDEFDA}"/>
              </a:ext>
            </a:extLst>
          </p:cNvPr>
          <p:cNvSpPr/>
          <p:nvPr/>
        </p:nvSpPr>
        <p:spPr>
          <a:xfrm>
            <a:off x="2729375" y="4879103"/>
            <a:ext cx="366858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83EDF5E-A2FB-468D-9096-D8B916CD21EB}"/>
              </a:ext>
            </a:extLst>
          </p:cNvPr>
          <p:cNvSpPr/>
          <p:nvPr/>
        </p:nvSpPr>
        <p:spPr>
          <a:xfrm>
            <a:off x="923112" y="5413847"/>
            <a:ext cx="1323977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A743F89-D1DA-447B-BCF5-758CEEC246C2}"/>
              </a:ext>
            </a:extLst>
          </p:cNvPr>
          <p:cNvSpPr/>
          <p:nvPr/>
        </p:nvSpPr>
        <p:spPr>
          <a:xfrm>
            <a:off x="693907" y="5925189"/>
            <a:ext cx="1907224" cy="369332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 descr="Colourful chocolate sweets">
            <a:extLst>
              <a:ext uri="{FF2B5EF4-FFF2-40B4-BE49-F238E27FC236}">
                <a16:creationId xmlns:a16="http://schemas.microsoft.com/office/drawing/2014/main" id="{CB3605DB-D793-4BF8-A4EE-1C7B37D3B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66037" y="4480560"/>
            <a:ext cx="2951305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E99AB53-A7D4-4CB4-859E-039E022904E6}"/>
              </a:ext>
            </a:extLst>
          </p:cNvPr>
          <p:cNvSpPr/>
          <p:nvPr/>
        </p:nvSpPr>
        <p:spPr>
          <a:xfrm rot="16200000">
            <a:off x="7941756" y="4231674"/>
            <a:ext cx="225574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© istockphoto.com/Oliver </a:t>
            </a:r>
            <a:r>
              <a:rPr lang="en-GB" sz="1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Blondeau</a:t>
            </a:r>
            <a:endParaRPr lang="en-GB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82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0371" y="1185340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– Vocabulary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8FBA72-6AF9-48C3-AD4E-65806AB008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020"/>
          <a:stretch/>
        </p:blipFill>
        <p:spPr>
          <a:xfrm>
            <a:off x="0" y="1588812"/>
            <a:ext cx="9144000" cy="1149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3559CE-3E97-4F0B-8706-5B0606A66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22299"/>
            <a:ext cx="9144000" cy="32340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2CBC60-1F42-4B44-BA47-DB3294E4B6E1}"/>
              </a:ext>
            </a:extLst>
          </p:cNvPr>
          <p:cNvSpPr txBox="1"/>
          <p:nvPr/>
        </p:nvSpPr>
        <p:spPr>
          <a:xfrm>
            <a:off x="796835" y="3467543"/>
            <a:ext cx="124745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Highers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AD045E-8C7A-4B34-8A28-758E8C775290}"/>
              </a:ext>
            </a:extLst>
          </p:cNvPr>
          <p:cNvSpPr txBox="1"/>
          <p:nvPr/>
        </p:nvSpPr>
        <p:spPr>
          <a:xfrm>
            <a:off x="797797" y="4308510"/>
            <a:ext cx="124649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A levels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3D8B46-6212-4497-ACD2-0CCC62CBB4D2}"/>
              </a:ext>
            </a:extLst>
          </p:cNvPr>
          <p:cNvSpPr txBox="1"/>
          <p:nvPr/>
        </p:nvSpPr>
        <p:spPr>
          <a:xfrm>
            <a:off x="797797" y="5038355"/>
            <a:ext cx="219002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undergraduate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36FD9-2E8D-4C43-8E5F-83E02E8B44B3}"/>
              </a:ext>
            </a:extLst>
          </p:cNvPr>
          <p:cNvSpPr txBox="1"/>
          <p:nvPr/>
        </p:nvSpPr>
        <p:spPr>
          <a:xfrm>
            <a:off x="796835" y="5828812"/>
            <a:ext cx="140134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graduate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B94EF0-660D-4F43-A524-980AD843E9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851" t="80809" b="7972"/>
          <a:stretch/>
        </p:blipFill>
        <p:spPr>
          <a:xfrm>
            <a:off x="6061165" y="5038355"/>
            <a:ext cx="284824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44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0371" y="1185340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– Vocabulary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8FBA72-6AF9-48C3-AD4E-65806AB008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020"/>
          <a:stretch/>
        </p:blipFill>
        <p:spPr>
          <a:xfrm>
            <a:off x="0" y="1588812"/>
            <a:ext cx="9144000" cy="11499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0FECE4-E3DA-4CC8-9429-DF653AA8A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2738741"/>
            <a:ext cx="9144000" cy="40752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47AAC8-9B9A-4220-A443-AFC21FF2EA5F}"/>
              </a:ext>
            </a:extLst>
          </p:cNvPr>
          <p:cNvSpPr txBox="1"/>
          <p:nvPr/>
        </p:nvSpPr>
        <p:spPr>
          <a:xfrm>
            <a:off x="888275" y="3236711"/>
            <a:ext cx="19832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postgraduate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1A38D-98D0-458D-A1A4-9F22DE3F939A}"/>
              </a:ext>
            </a:extLst>
          </p:cNvPr>
          <p:cNvSpPr txBox="1"/>
          <p:nvPr/>
        </p:nvSpPr>
        <p:spPr>
          <a:xfrm>
            <a:off x="888275" y="4065709"/>
            <a:ext cx="129715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bursary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3A3F19-9AED-4149-8A23-1DB7550B7C8C}"/>
              </a:ext>
            </a:extLst>
          </p:cNvPr>
          <p:cNvSpPr txBox="1"/>
          <p:nvPr/>
        </p:nvSpPr>
        <p:spPr>
          <a:xfrm>
            <a:off x="888275" y="4812814"/>
            <a:ext cx="172515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strike="sngStrike" dirty="0">
                <a:solidFill>
                  <a:srgbClr val="002060"/>
                </a:solidFill>
              </a:rPr>
              <a:t>grant</a:t>
            </a:r>
            <a:r>
              <a:rPr lang="en-GB" sz="2400" dirty="0">
                <a:solidFill>
                  <a:srgbClr val="002060"/>
                </a:solidFill>
              </a:rPr>
              <a:t> / loan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403C45-4A44-4ADC-9EFA-634EED247C83}"/>
              </a:ext>
            </a:extLst>
          </p:cNvPr>
          <p:cNvSpPr txBox="1"/>
          <p:nvPr/>
        </p:nvSpPr>
        <p:spPr>
          <a:xfrm>
            <a:off x="888275" y="5582563"/>
            <a:ext cx="110959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lecture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16CE96-BCFF-4AA3-BBD0-8F69A128B9C5}"/>
              </a:ext>
            </a:extLst>
          </p:cNvPr>
          <p:cNvSpPr txBox="1"/>
          <p:nvPr/>
        </p:nvSpPr>
        <p:spPr>
          <a:xfrm>
            <a:off x="888275" y="6396335"/>
            <a:ext cx="138371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1344934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96671" y="661465"/>
            <a:ext cx="5099354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4 - Vocabulary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B7891D-F44A-4DB6-BC8E-BBA8E2EF3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671" y="1400175"/>
            <a:ext cx="7658100" cy="5457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5240BA-0243-4F89-A1F6-A4AA22DA4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112" y="2257425"/>
            <a:ext cx="3971925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2B3BF6-900E-40DB-AC28-F3EBCDAFC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948" y="3024459"/>
            <a:ext cx="2800350" cy="447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6A22C8-53E9-4D44-8106-C5211CE5D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8528" y="4579073"/>
            <a:ext cx="3190875" cy="4476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0EAFAD-E61C-42A5-8D63-19E981502F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776" y="5320249"/>
            <a:ext cx="3190875" cy="4857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F5D639-FE00-4A0C-A36D-65615CACAD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3112" y="5711188"/>
            <a:ext cx="3209925" cy="4476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39FF11-00B9-4C28-9694-8A272964BD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982" y="1453787"/>
            <a:ext cx="466725" cy="3990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B2878B-784D-4765-814B-C4B85FD068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8528" y="1833562"/>
            <a:ext cx="457200" cy="31908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303D17-7E70-41DB-BF7B-743D5A39E0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8720" y="2619646"/>
            <a:ext cx="523875" cy="1257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586FB2-0850-4693-A81A-94787366D5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29223" y="2965539"/>
            <a:ext cx="542925" cy="32194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67C62F-0AF1-485F-87F2-790C31F04E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36663" y="3008810"/>
            <a:ext cx="457200" cy="16287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71E7C9-97FC-4437-8236-07C92B9B4A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68087" y="3777002"/>
            <a:ext cx="495300" cy="28003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164599-D096-4607-AFDE-F31E0A0F87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6631" y="2976902"/>
            <a:ext cx="4857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448136" y="1566029"/>
            <a:ext cx="2878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5 - Writing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B68C31-54CF-4231-A02F-7F8B3D711555}"/>
              </a:ext>
            </a:extLst>
          </p:cNvPr>
          <p:cNvSpPr txBox="1"/>
          <p:nvPr/>
        </p:nvSpPr>
        <p:spPr>
          <a:xfrm>
            <a:off x="552450" y="2495550"/>
            <a:ext cx="5400068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Write about 40 words</a:t>
            </a:r>
          </a:p>
          <a:p>
            <a:endParaRPr lang="en-GB" sz="2400" dirty="0"/>
          </a:p>
          <a:p>
            <a:r>
              <a:rPr lang="en-GB" sz="2400" dirty="0"/>
              <a:t>Write your ideas about private schools</a:t>
            </a:r>
          </a:p>
          <a:p>
            <a:endParaRPr lang="en-GB" sz="2400" dirty="0"/>
          </a:p>
          <a:p>
            <a:r>
              <a:rPr lang="en-GB" sz="2400" dirty="0"/>
              <a:t>Do you agree with private schools?  </a:t>
            </a:r>
          </a:p>
          <a:p>
            <a:endParaRPr lang="en-GB" sz="2400" dirty="0"/>
          </a:p>
          <a:p>
            <a:r>
              <a:rPr lang="en-GB" sz="2400" dirty="0"/>
              <a:t>Do you disagree with private schools?</a:t>
            </a:r>
          </a:p>
          <a:p>
            <a:endParaRPr lang="en-GB" sz="2400" dirty="0"/>
          </a:p>
          <a:p>
            <a:endParaRPr lang="en-GB" dirty="0"/>
          </a:p>
        </p:txBody>
      </p:sp>
      <p:pic>
        <p:nvPicPr>
          <p:cNvPr id="12" name="Picture 11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B7B0AF73-C9EE-4825-9DF3-B413492D3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32307" y="3837536"/>
            <a:ext cx="3071092" cy="204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89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A026-D8C9-476D-8922-772447F92F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Homework Task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51D85-9529-4A7B-A775-E6E27185E7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669" y="2500536"/>
            <a:ext cx="7772400" cy="3462338"/>
          </a:xfrm>
        </p:spPr>
        <p:txBody>
          <a:bodyPr/>
          <a:lstStyle/>
          <a:p>
            <a:r>
              <a:rPr lang="en-GB" sz="2400" dirty="0">
                <a:solidFill>
                  <a:schemeClr val="tx1"/>
                </a:solidFill>
              </a:rPr>
              <a:t>Imagine you are an important politician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Write about three changes you would make to education in Scotland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Give your reasons.</a:t>
            </a:r>
          </a:p>
        </p:txBody>
      </p:sp>
      <p:pic>
        <p:nvPicPr>
          <p:cNvPr id="1026" name="Picture 2" descr="Scottish Parliament">
            <a:extLst>
              <a:ext uri="{FF2B5EF4-FFF2-40B4-BE49-F238E27FC236}">
                <a16:creationId xmlns:a16="http://schemas.microsoft.com/office/drawing/2014/main" id="{29B01B80-7355-47ED-8211-4F39DE92A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278" y="4231705"/>
            <a:ext cx="3927156" cy="212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4C313D-C058-42AE-94A7-9689F1E0CC24}"/>
              </a:ext>
            </a:extLst>
          </p:cNvPr>
          <p:cNvSpPr/>
          <p:nvPr/>
        </p:nvSpPr>
        <p:spPr>
          <a:xfrm>
            <a:off x="5099278" y="6337535"/>
            <a:ext cx="24416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© istockphoto.com/</a:t>
            </a:r>
            <a:r>
              <a:rPr lang="en-GB" sz="1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warwick</a:t>
            </a:r>
            <a:r>
              <a:rPr lang="en-GB" sz="1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lister-</a:t>
            </a:r>
            <a:r>
              <a:rPr lang="en-GB" sz="1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kaye</a:t>
            </a:r>
            <a:endParaRPr lang="en-GB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876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ACD74-E878-4E56-8FED-B1E365668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91610" y="5038197"/>
            <a:ext cx="5506471" cy="1386872"/>
          </a:xfrm>
        </p:spPr>
        <p:txBody>
          <a:bodyPr/>
          <a:lstStyle/>
          <a:p>
            <a:r>
              <a:rPr lang="en-GB" sz="8800" b="1" dirty="0">
                <a:solidFill>
                  <a:schemeClr val="tx1"/>
                </a:solidFill>
              </a:rPr>
              <a:t>The End!!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Fireworks 2">
                <a:extLst>
                  <a:ext uri="{FF2B5EF4-FFF2-40B4-BE49-F238E27FC236}">
                    <a16:creationId xmlns:a16="http://schemas.microsoft.com/office/drawing/2014/main" id="{1E3516A6-9539-40D1-AD4C-CF570E69265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00794167"/>
                  </p:ext>
                </p:extLst>
              </p:nvPr>
            </p:nvGraphicFramePr>
            <p:xfrm>
              <a:off x="2320216" y="317056"/>
              <a:ext cx="3963018" cy="541457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963018" cy="5414577"/>
                    </a:xfrm>
                    <a:prstGeom prst="rect">
                      <a:avLst/>
                    </a:prstGeom>
                  </am3d:spPr>
                  <am3d:camera>
                    <am3d:pos x="0" y="0" z="5972662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1106450" d="1000000"/>
                    <am3d:preTrans dx="1115290" dy="-17981047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attrSrcUrl r:id="rId3"/>
                  <am3d:raster rName="Office3DRenderer" rVer="16.0.8326">
                    <am3d:blip r:embed="rId4"/>
                  </am3d:raster>
                  <am3d:objViewport viewportSz="682081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Fireworks 2">
                <a:extLst>
                  <a:ext uri="{FF2B5EF4-FFF2-40B4-BE49-F238E27FC236}">
                    <a16:creationId xmlns:a16="http://schemas.microsoft.com/office/drawing/2014/main" id="{1E3516A6-9539-40D1-AD4C-CF570E69265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20216" y="317056"/>
                <a:ext cx="3963018" cy="54145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149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762CB8-D2F2-46B3-8F6D-E78D09ACEAAC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2.xml><?xml version="1.0" encoding="utf-8"?>
<ds:datastoreItem xmlns:ds="http://schemas.openxmlformats.org/officeDocument/2006/customXml" ds:itemID="{7B5AC17F-4295-4990-837C-DD8D1C7A08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BC251E-42B2-4CC2-9249-D25CE1DC14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4502</TotalTime>
  <Words>399</Words>
  <Application>Microsoft Office PowerPoint</Application>
  <PresentationFormat>On-screen Show (4:3)</PresentationFormat>
  <Paragraphs>89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1_Custom Design</vt:lpstr>
      <vt:lpstr>Custom Design</vt:lpstr>
      <vt:lpstr>Unit 20  Review </vt:lpstr>
      <vt:lpstr>PowerPoint Presentation</vt:lpstr>
      <vt:lpstr>PowerPoint Presentation</vt:lpstr>
      <vt:lpstr>Activity 1 - Reading</vt:lpstr>
      <vt:lpstr>Activity 2 - Speaking</vt:lpstr>
      <vt:lpstr>Activity 3 - Grammar</vt:lpstr>
      <vt:lpstr>Activity 4 – Vocabulary</vt:lpstr>
      <vt:lpstr>Activity 4 – Vocabulary</vt:lpstr>
      <vt:lpstr>Activity 4 - Vocabulary</vt:lpstr>
      <vt:lpstr>PowerPoint Presentation</vt:lpstr>
      <vt:lpstr>Homework Task</vt:lpstr>
      <vt:lpstr>PowerPoint Presentation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303</cp:revision>
  <cp:lastPrinted>2019-06-14T14:08:01Z</cp:lastPrinted>
  <dcterms:created xsi:type="dcterms:W3CDTF">2016-09-30T09:44:39Z</dcterms:created>
  <dcterms:modified xsi:type="dcterms:W3CDTF">2020-04-03T10:11:02Z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