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1" r:id="rId5"/>
  </p:sldMasterIdLst>
  <p:notesMasterIdLst>
    <p:notesMasterId r:id="rId19"/>
  </p:notesMasterIdLst>
  <p:sldIdLst>
    <p:sldId id="258" r:id="rId6"/>
    <p:sldId id="289" r:id="rId7"/>
    <p:sldId id="321" r:id="rId8"/>
    <p:sldId id="329" r:id="rId9"/>
    <p:sldId id="322" r:id="rId10"/>
    <p:sldId id="330" r:id="rId11"/>
    <p:sldId id="333" r:id="rId12"/>
    <p:sldId id="331" r:id="rId13"/>
    <p:sldId id="334" r:id="rId14"/>
    <p:sldId id="308" r:id="rId15"/>
    <p:sldId id="327" r:id="rId16"/>
    <p:sldId id="328" r:id="rId17"/>
    <p:sldId id="335" r:id="rId18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BD72BF-6A61-43FF-8C0F-DDBFDBDBAFA8}" v="1" dt="2020-04-02T13:48:02.2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9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744" y="72"/>
      </p:cViewPr>
      <p:guideLst>
        <p:guide orient="horz" pos="202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ril Morrison" userId="42032a95-884f-4daf-aac9-f8fd4f9ec318" providerId="ADAL" clId="{E9BD72BF-6A61-43FF-8C0F-DDBFDBDBAFA8}"/>
    <pc:docChg chg="undo addSld delSld modSld">
      <pc:chgData name="Avril Morrison" userId="42032a95-884f-4daf-aac9-f8fd4f9ec318" providerId="ADAL" clId="{E9BD72BF-6A61-43FF-8C0F-DDBFDBDBAFA8}" dt="2020-04-03T09:58:42.043" v="42" actId="47"/>
      <pc:docMkLst>
        <pc:docMk/>
      </pc:docMkLst>
      <pc:sldChg chg="addSp modSp mod">
        <pc:chgData name="Avril Morrison" userId="42032a95-884f-4daf-aac9-f8fd4f9ec318" providerId="ADAL" clId="{E9BD72BF-6A61-43FF-8C0F-DDBFDBDBAFA8}" dt="2020-04-02T13:48:06.254" v="2" actId="27614"/>
        <pc:sldMkLst>
          <pc:docMk/>
          <pc:sldMk cId="1049594131" sldId="258"/>
        </pc:sldMkLst>
        <pc:picChg chg="add mod">
          <ac:chgData name="Avril Morrison" userId="42032a95-884f-4daf-aac9-f8fd4f9ec318" providerId="ADAL" clId="{E9BD72BF-6A61-43FF-8C0F-DDBFDBDBAFA8}" dt="2020-04-02T13:48:06.254" v="2" actId="27614"/>
          <ac:picMkLst>
            <pc:docMk/>
            <pc:sldMk cId="1049594131" sldId="258"/>
            <ac:picMk id="8" creationId="{E05BD33D-3D3A-481D-9517-84004DE247C3}"/>
          </ac:picMkLst>
        </pc:picChg>
      </pc:sldChg>
      <pc:sldChg chg="modSp del mod">
        <pc:chgData name="Avril Morrison" userId="42032a95-884f-4daf-aac9-f8fd4f9ec318" providerId="ADAL" clId="{E9BD72BF-6A61-43FF-8C0F-DDBFDBDBAFA8}" dt="2020-04-03T09:58:42.043" v="42" actId="47"/>
        <pc:sldMkLst>
          <pc:docMk/>
          <pc:sldMk cId="2792337792" sldId="263"/>
        </pc:sldMkLst>
        <pc:spChg chg="mod">
          <ac:chgData name="Avril Morrison" userId="42032a95-884f-4daf-aac9-f8fd4f9ec318" providerId="ADAL" clId="{E9BD72BF-6A61-43FF-8C0F-DDBFDBDBAFA8}" dt="2020-04-02T13:48:16.373" v="36" actId="20577"/>
          <ac:spMkLst>
            <pc:docMk/>
            <pc:sldMk cId="2792337792" sldId="263"/>
            <ac:spMk id="5" creationId="{09C0E329-1F1E-4ECB-9679-1AC815087574}"/>
          </ac:spMkLst>
        </pc:spChg>
      </pc:sldChg>
      <pc:sldChg chg="add">
        <pc:chgData name="Avril Morrison" userId="42032a95-884f-4daf-aac9-f8fd4f9ec318" providerId="ADAL" clId="{E9BD72BF-6A61-43FF-8C0F-DDBFDBDBAFA8}" dt="2020-04-03T09:58:38.747" v="41"/>
        <pc:sldMkLst>
          <pc:docMk/>
          <pc:sldMk cId="510140774" sldId="335"/>
        </pc:sldMkLst>
      </pc:sldChg>
      <pc:sldChg chg="add del">
        <pc:chgData name="Avril Morrison" userId="42032a95-884f-4daf-aac9-f8fd4f9ec318" providerId="ADAL" clId="{E9BD72BF-6A61-43FF-8C0F-DDBFDBDBAFA8}" dt="2020-04-03T09:58:31.057" v="39" actId="27028"/>
        <pc:sldMkLst>
          <pc:docMk/>
          <pc:sldMk cId="4046769362" sldId="33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34D5E-1AD5-460E-8206-ABF191986CB1}" type="datetimeFigureOut">
              <a:rPr lang="en-GB" smtClean="0"/>
              <a:t>03/04/2020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2E146-B479-4B36-8990-686717D0DC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82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41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744911"/>
            <a:ext cx="7772400" cy="53793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2162723"/>
            <a:ext cx="6400800" cy="5132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6713" y="3038475"/>
            <a:ext cx="7772400" cy="34623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6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9711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550576" cy="4464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6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_Powerpoint_Master_Base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7"/>
          <a:stretch/>
        </p:blipFill>
        <p:spPr>
          <a:xfrm>
            <a:off x="0" y="0"/>
            <a:ext cx="9144000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C_Powerpoint_front_cover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7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qa.org.uk/sqa/3369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AC7D39-7E73-4137-8C92-549F192A6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15" y="2925284"/>
            <a:ext cx="5365984" cy="39327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208461"/>
            <a:ext cx="3210257" cy="971118"/>
          </a:xfrm>
        </p:spPr>
        <p:txBody>
          <a:bodyPr/>
          <a:lstStyle/>
          <a:p>
            <a:r>
              <a:rPr lang="en-US" dirty="0"/>
              <a:t>Lesson 5</a:t>
            </a:r>
            <a:br>
              <a:rPr lang="en-US" dirty="0"/>
            </a:br>
            <a:r>
              <a:rPr lang="en-US" dirty="0"/>
              <a:t>Work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027463" cy="446480"/>
          </a:xfrm>
        </p:spPr>
        <p:txBody>
          <a:bodyPr/>
          <a:lstStyle/>
          <a:p>
            <a:r>
              <a:rPr lang="en-US" sz="2400" dirty="0"/>
              <a:t>Review of lessons</a:t>
            </a:r>
          </a:p>
          <a:p>
            <a:r>
              <a:rPr lang="en-US" sz="2400" dirty="0"/>
              <a:t> 1 - 4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438D3E-F84B-44C5-81DE-1DC57EF2873C}"/>
              </a:ext>
            </a:extLst>
          </p:cNvPr>
          <p:cNvSpPr/>
          <p:nvPr/>
        </p:nvSpPr>
        <p:spPr>
          <a:xfrm>
            <a:off x="3806904" y="1770298"/>
            <a:ext cx="5337096" cy="11942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F52D5E7-67BC-48DD-87E8-AAC1F2106AEF}"/>
              </a:ext>
            </a:extLst>
          </p:cNvPr>
          <p:cNvGrpSpPr/>
          <p:nvPr/>
        </p:nvGrpSpPr>
        <p:grpSpPr>
          <a:xfrm>
            <a:off x="3809915" y="1809182"/>
            <a:ext cx="5368376" cy="1077218"/>
            <a:chOff x="2573080" y="2257278"/>
            <a:chExt cx="4868916" cy="10772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1DCB10-6C88-4E01-83B2-D173FEE8F7E3}"/>
                </a:ext>
              </a:extLst>
            </p:cNvPr>
            <p:cNvSpPr txBox="1"/>
            <p:nvPr/>
          </p:nvSpPr>
          <p:spPr>
            <a:xfrm>
              <a:off x="2573080" y="2257278"/>
              <a:ext cx="991814" cy="1077218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i="1" dirty="0">
                  <a:solidFill>
                    <a:schemeClr val="bg1"/>
                  </a:solidFill>
                </a:rPr>
                <a:t>Lesson</a:t>
              </a:r>
              <a:endParaRPr lang="en-GB" b="1" i="1" dirty="0">
                <a:solidFill>
                  <a:schemeClr val="bg1"/>
                </a:solidFill>
              </a:endParaRPr>
            </a:p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B7303A6-FC72-49E3-8231-427434639529}"/>
                </a:ext>
              </a:extLst>
            </p:cNvPr>
            <p:cNvSpPr txBox="1"/>
            <p:nvPr/>
          </p:nvSpPr>
          <p:spPr>
            <a:xfrm>
              <a:off x="3564894" y="2395554"/>
              <a:ext cx="3877102" cy="846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Work</a:t>
              </a:r>
            </a:p>
            <a:p>
              <a:r>
                <a:rPr lang="en-GB" sz="2100" b="1" dirty="0"/>
                <a:t>Review of lessons 1-4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B3B9ECD-6073-4EB4-83F5-900198374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216" y="6581775"/>
            <a:ext cx="2124075" cy="276225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5BD33D-3D3A-481D-9517-84004DE247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312" y="78604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9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E31600C-4118-4D9E-B331-2E209F8624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46"/>
          <a:stretch/>
        </p:blipFill>
        <p:spPr>
          <a:xfrm>
            <a:off x="1277937" y="427037"/>
            <a:ext cx="7754303" cy="580072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42E8B0F-CE91-4694-AE54-FD175A3EDDBE}"/>
              </a:ext>
            </a:extLst>
          </p:cNvPr>
          <p:cNvCxnSpPr/>
          <p:nvPr/>
        </p:nvCxnSpPr>
        <p:spPr>
          <a:xfrm>
            <a:off x="1446028" y="1095153"/>
            <a:ext cx="663471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7AA3D6-EE86-4F24-B1F0-F95BFE287D1A}"/>
              </a:ext>
            </a:extLst>
          </p:cNvPr>
          <p:cNvCxnSpPr/>
          <p:nvPr/>
        </p:nvCxnSpPr>
        <p:spPr>
          <a:xfrm>
            <a:off x="1446028" y="1304703"/>
            <a:ext cx="663471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8FBFC9-4DCE-415E-BB39-BD71EA46582A}"/>
              </a:ext>
            </a:extLst>
          </p:cNvPr>
          <p:cNvCxnSpPr/>
          <p:nvPr/>
        </p:nvCxnSpPr>
        <p:spPr>
          <a:xfrm>
            <a:off x="1446028" y="1537113"/>
            <a:ext cx="663471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BC59C2-F80F-4C92-BF4E-4FE7AB577417}"/>
              </a:ext>
            </a:extLst>
          </p:cNvPr>
          <p:cNvCxnSpPr/>
          <p:nvPr/>
        </p:nvCxnSpPr>
        <p:spPr>
          <a:xfrm>
            <a:off x="1446028" y="1735233"/>
            <a:ext cx="663471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4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31DFFB-1FA3-4F2D-8467-41F0A67B355B}"/>
              </a:ext>
            </a:extLst>
          </p:cNvPr>
          <p:cNvSpPr txBox="1">
            <a:spLocks/>
          </p:cNvSpPr>
          <p:nvPr/>
        </p:nvSpPr>
        <p:spPr>
          <a:xfrm>
            <a:off x="366488" y="1137094"/>
            <a:ext cx="7772400" cy="53793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Activity 1 – Speaking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F99EA4-6C48-403F-9361-387596F2E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88" y="1568767"/>
            <a:ext cx="8343900" cy="428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FCEDA5-4C79-40A1-B6CE-80ECC7573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2" y="1930717"/>
            <a:ext cx="8486775" cy="39338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E84DFC-F6C9-43FE-923F-AC8D453E7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87" y="5774055"/>
            <a:ext cx="850582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085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31DFFB-1FA3-4F2D-8467-41F0A67B355B}"/>
              </a:ext>
            </a:extLst>
          </p:cNvPr>
          <p:cNvSpPr txBox="1">
            <a:spLocks/>
          </p:cNvSpPr>
          <p:nvPr/>
        </p:nvSpPr>
        <p:spPr>
          <a:xfrm>
            <a:off x="366488" y="1137094"/>
            <a:ext cx="7772400" cy="53793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Activity 1 – Speaking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5F2ED4-7A62-4614-B66C-F4690D53E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88" y="1675033"/>
            <a:ext cx="8644701" cy="4760057"/>
          </a:xfrm>
          <a:prstGeom prst="rect">
            <a:avLst/>
          </a:prstGeom>
        </p:spPr>
      </p:pic>
      <p:pic>
        <p:nvPicPr>
          <p:cNvPr id="4" name="Graphic 3" descr="Checkmark">
            <a:extLst>
              <a:ext uri="{FF2B5EF4-FFF2-40B4-BE49-F238E27FC236}">
                <a16:creationId xmlns:a16="http://schemas.microsoft.com/office/drawing/2014/main" id="{0FA2F58C-AAEF-4B50-83D2-2BF40E8D1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8690" y="1675033"/>
            <a:ext cx="297712" cy="297712"/>
          </a:xfrm>
          <a:prstGeom prst="rect">
            <a:avLst/>
          </a:prstGeom>
        </p:spPr>
      </p:pic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75B36F51-EE78-422E-9A4D-A1508AC64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79042" y="2211773"/>
            <a:ext cx="297712" cy="297712"/>
          </a:xfrm>
          <a:prstGeom prst="rect">
            <a:avLst/>
          </a:prstGeom>
        </p:spPr>
      </p:pic>
      <p:pic>
        <p:nvPicPr>
          <p:cNvPr id="9" name="Graphic 8" descr="Checkmark">
            <a:extLst>
              <a:ext uri="{FF2B5EF4-FFF2-40B4-BE49-F238E27FC236}">
                <a16:creationId xmlns:a16="http://schemas.microsoft.com/office/drawing/2014/main" id="{A0411FAE-91BF-4ACC-BE9F-F0634BA10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6384" y="2791045"/>
            <a:ext cx="297712" cy="297712"/>
          </a:xfrm>
          <a:prstGeom prst="rect">
            <a:avLst/>
          </a:prstGeom>
        </p:spPr>
      </p:pic>
      <p:pic>
        <p:nvPicPr>
          <p:cNvPr id="10" name="Graphic 9" descr="Checkmark">
            <a:extLst>
              <a:ext uri="{FF2B5EF4-FFF2-40B4-BE49-F238E27FC236}">
                <a16:creationId xmlns:a16="http://schemas.microsoft.com/office/drawing/2014/main" id="{9BF93A24-CBC5-40AC-9EC1-D39B8E002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92234" y="3349659"/>
            <a:ext cx="297712" cy="297712"/>
          </a:xfrm>
          <a:prstGeom prst="rect">
            <a:avLst/>
          </a:prstGeom>
        </p:spPr>
      </p:pic>
      <p:pic>
        <p:nvPicPr>
          <p:cNvPr id="11" name="Graphic 10" descr="Checkmark">
            <a:extLst>
              <a:ext uri="{FF2B5EF4-FFF2-40B4-BE49-F238E27FC236}">
                <a16:creationId xmlns:a16="http://schemas.microsoft.com/office/drawing/2014/main" id="{68C61068-CA07-4CCF-962B-D73858D82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79042" y="4174575"/>
            <a:ext cx="297712" cy="297712"/>
          </a:xfrm>
          <a:prstGeom prst="rect">
            <a:avLst/>
          </a:prstGeom>
        </p:spPr>
      </p:pic>
      <p:pic>
        <p:nvPicPr>
          <p:cNvPr id="12" name="Graphic 11" descr="Checkmark">
            <a:extLst>
              <a:ext uri="{FF2B5EF4-FFF2-40B4-BE49-F238E27FC236}">
                <a16:creationId xmlns:a16="http://schemas.microsoft.com/office/drawing/2014/main" id="{DC9E88C0-C702-4E72-A0A2-F8D28F9059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82588" y="5281659"/>
            <a:ext cx="297712" cy="297712"/>
          </a:xfrm>
          <a:prstGeom prst="rect">
            <a:avLst/>
          </a:prstGeom>
        </p:spPr>
      </p:pic>
      <p:pic>
        <p:nvPicPr>
          <p:cNvPr id="13" name="Graphic 12" descr="Checkmark">
            <a:extLst>
              <a:ext uri="{FF2B5EF4-FFF2-40B4-BE49-F238E27FC236}">
                <a16:creationId xmlns:a16="http://schemas.microsoft.com/office/drawing/2014/main" id="{C4660362-A6B9-4BCC-A319-BE75D2D58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1855" y="4754151"/>
            <a:ext cx="297712" cy="29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72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66488" y="1137094"/>
            <a:ext cx="7772400" cy="537939"/>
          </a:xfrm>
        </p:spPr>
        <p:txBody>
          <a:bodyPr/>
          <a:lstStyle/>
          <a:p>
            <a:r>
              <a:rPr lang="en-GB" dirty="0"/>
              <a:t>Activity 2 – Reading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6BF29D-14B3-4861-80B3-F1D6915C7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581150"/>
            <a:ext cx="885825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222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66488" y="1137094"/>
            <a:ext cx="7772400" cy="537939"/>
          </a:xfrm>
        </p:spPr>
        <p:txBody>
          <a:bodyPr/>
          <a:lstStyle/>
          <a:p>
            <a:r>
              <a:rPr lang="en-GB" dirty="0"/>
              <a:t>Activity 2 – Reading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E97151-D913-4975-83F8-9F05689EA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53" y="1531620"/>
            <a:ext cx="7248637" cy="528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718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66488" y="1137094"/>
            <a:ext cx="7772400" cy="537939"/>
          </a:xfrm>
        </p:spPr>
        <p:txBody>
          <a:bodyPr/>
          <a:lstStyle/>
          <a:p>
            <a:r>
              <a:rPr lang="en-GB" dirty="0"/>
              <a:t>Activity 2 – Speaking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DFE1E4-FF1D-472A-AB0B-420D239E6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209" y="1512371"/>
            <a:ext cx="2648283" cy="18690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560794-EC09-46ED-B6B3-5298E81BA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701275" y="2349211"/>
            <a:ext cx="2216553" cy="2664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8014F3-E2E0-4941-A925-A7A1771EC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372" y="3347419"/>
            <a:ext cx="1268707" cy="2101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358ED6-68E7-4DD3-A628-38FE2EFB6020}"/>
              </a:ext>
            </a:extLst>
          </p:cNvPr>
          <p:cNvSpPr txBox="1"/>
          <p:nvPr/>
        </p:nvSpPr>
        <p:spPr>
          <a:xfrm>
            <a:off x="366488" y="1726122"/>
            <a:ext cx="6513322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Role Play – </a:t>
            </a:r>
            <a:r>
              <a:rPr lang="en-GB" b="1" dirty="0"/>
              <a:t>Student A</a:t>
            </a:r>
            <a:r>
              <a:rPr lang="en-GB" dirty="0"/>
              <a:t> Information</a:t>
            </a:r>
          </a:p>
          <a:p>
            <a:endParaRPr lang="en-GB" dirty="0"/>
          </a:p>
          <a:p>
            <a:r>
              <a:rPr lang="en-GB" dirty="0"/>
              <a:t>At the interview you want to know more about the work</a:t>
            </a:r>
          </a:p>
          <a:p>
            <a:endParaRPr lang="en-GB" dirty="0"/>
          </a:p>
          <a:p>
            <a:r>
              <a:rPr lang="en-GB" dirty="0"/>
              <a:t>You also want to know: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long the contract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much the pay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Which town you work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Where you live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If you get a car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many hours you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If you work overtime – if yes, how much the overtime pay is</a:t>
            </a:r>
          </a:p>
        </p:txBody>
      </p:sp>
    </p:spTree>
    <p:extLst>
      <p:ext uri="{BB962C8B-B14F-4D97-AF65-F5344CB8AC3E}">
        <p14:creationId xmlns:p14="http://schemas.microsoft.com/office/powerpoint/2010/main" val="469407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66488" y="1137094"/>
            <a:ext cx="7772400" cy="537939"/>
          </a:xfrm>
        </p:spPr>
        <p:txBody>
          <a:bodyPr/>
          <a:lstStyle/>
          <a:p>
            <a:r>
              <a:rPr lang="en-GB" dirty="0"/>
              <a:t>Activity 2 – Speaking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DFE1E4-FF1D-472A-AB0B-420D239E6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209" y="1512371"/>
            <a:ext cx="2648283" cy="18690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560794-EC09-46ED-B6B3-5298E81BA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701275" y="2349211"/>
            <a:ext cx="2216553" cy="2664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8014F3-E2E0-4941-A925-A7A1771EC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372" y="3347419"/>
            <a:ext cx="1268707" cy="2101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358ED6-68E7-4DD3-A628-38FE2EFB6020}"/>
              </a:ext>
            </a:extLst>
          </p:cNvPr>
          <p:cNvSpPr txBox="1"/>
          <p:nvPr/>
        </p:nvSpPr>
        <p:spPr>
          <a:xfrm>
            <a:off x="366488" y="1726122"/>
            <a:ext cx="6673622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Role Play – </a:t>
            </a:r>
            <a:r>
              <a:rPr lang="en-GB" b="1" dirty="0"/>
              <a:t>Student B</a:t>
            </a:r>
            <a:r>
              <a:rPr lang="en-GB" dirty="0"/>
              <a:t> Information</a:t>
            </a:r>
          </a:p>
          <a:p>
            <a:endParaRPr lang="en-GB" dirty="0"/>
          </a:p>
          <a:p>
            <a:r>
              <a:rPr lang="en-GB" dirty="0"/>
              <a:t>You have to explain the job to Student A.  You also have </a:t>
            </a:r>
          </a:p>
          <a:p>
            <a:r>
              <a:rPr lang="en-GB" dirty="0"/>
              <a:t>to give the information below.</a:t>
            </a:r>
          </a:p>
          <a:p>
            <a:endParaRPr lang="en-GB" dirty="0"/>
          </a:p>
          <a:p>
            <a:r>
              <a:rPr lang="en-GB" u="sng" dirty="0"/>
              <a:t>Transfer Rep</a:t>
            </a:r>
          </a:p>
          <a:p>
            <a:endParaRPr lang="en-GB" dirty="0"/>
          </a:p>
          <a:p>
            <a:r>
              <a:rPr lang="en-GB" dirty="0"/>
              <a:t>Job details</a:t>
            </a:r>
          </a:p>
          <a:p>
            <a:endParaRPr lang="en-GB" dirty="0"/>
          </a:p>
          <a:p>
            <a:r>
              <a:rPr lang="en-GB" dirty="0"/>
              <a:t>Contract:			1 June – 30 September</a:t>
            </a:r>
          </a:p>
          <a:p>
            <a:r>
              <a:rPr lang="en-GB" dirty="0"/>
              <a:t>Salary:  				£4,600</a:t>
            </a:r>
          </a:p>
          <a:p>
            <a:r>
              <a:rPr lang="en-GB" dirty="0"/>
              <a:t>Location:			Spain: Malaga or Benidorm</a:t>
            </a:r>
          </a:p>
          <a:p>
            <a:r>
              <a:rPr lang="en-GB" dirty="0"/>
              <a:t>Accommodation:		self-catering flat</a:t>
            </a:r>
          </a:p>
          <a:p>
            <a:r>
              <a:rPr lang="en-GB" dirty="0"/>
              <a:t>Transport:			non provided</a:t>
            </a:r>
          </a:p>
          <a:p>
            <a:r>
              <a:rPr lang="en-GB" dirty="0"/>
              <a:t>Hours of work:		40, but sometimes overtime is necessary</a:t>
            </a:r>
          </a:p>
          <a:p>
            <a:r>
              <a:rPr lang="en-GB" dirty="0"/>
              <a:t>Overtime rate:		1.5 times normal</a:t>
            </a:r>
          </a:p>
          <a:p>
            <a:r>
              <a:rPr lang="en-GB" dirty="0"/>
              <a:t>Contract:			June to September</a:t>
            </a:r>
          </a:p>
        </p:txBody>
      </p:sp>
    </p:spTree>
    <p:extLst>
      <p:ext uri="{BB962C8B-B14F-4D97-AF65-F5344CB8AC3E}">
        <p14:creationId xmlns:p14="http://schemas.microsoft.com/office/powerpoint/2010/main" val="2294516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B0518F5-2621-4A9C-81F2-8A401AF1C69C}"/>
              </a:ext>
            </a:extLst>
          </p:cNvPr>
          <p:cNvSpPr txBox="1">
            <a:spLocks/>
          </p:cNvSpPr>
          <p:nvPr/>
        </p:nvSpPr>
        <p:spPr>
          <a:xfrm>
            <a:off x="366488" y="1137094"/>
            <a:ext cx="7772400" cy="53793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Activity 3 – Language focus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E5CA8C-CF30-4FEE-A6CB-3852A51469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618238"/>
              </p:ext>
            </p:extLst>
          </p:nvPr>
        </p:nvGraphicFramePr>
        <p:xfrm>
          <a:off x="429564" y="2358031"/>
          <a:ext cx="8480520" cy="412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6840">
                  <a:extLst>
                    <a:ext uri="{9D8B030D-6E8A-4147-A177-3AD203B41FA5}">
                      <a16:colId xmlns:a16="http://schemas.microsoft.com/office/drawing/2014/main" val="3250806951"/>
                    </a:ext>
                  </a:extLst>
                </a:gridCol>
                <a:gridCol w="2826840">
                  <a:extLst>
                    <a:ext uri="{9D8B030D-6E8A-4147-A177-3AD203B41FA5}">
                      <a16:colId xmlns:a16="http://schemas.microsoft.com/office/drawing/2014/main" val="3223468515"/>
                    </a:ext>
                  </a:extLst>
                </a:gridCol>
                <a:gridCol w="2826840">
                  <a:extLst>
                    <a:ext uri="{9D8B030D-6E8A-4147-A177-3AD203B41FA5}">
                      <a16:colId xmlns:a16="http://schemas.microsoft.com/office/drawing/2014/main" val="3586406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Question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24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Elena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want work 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in London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Does Elena want to work in London?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Elena does not want to work in London.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We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work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 in a shop.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495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You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have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 a car.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948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0" dirty="0" err="1">
                          <a:solidFill>
                            <a:schemeClr val="tx1"/>
                          </a:solidFill>
                        </a:rPr>
                        <a:t>Veysel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know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 you.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50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She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loves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 you.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25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They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want move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 to London.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6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You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need make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 more money.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80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He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try do 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a good job.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5401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Elena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like shop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 here.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860602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2B0236A-FC31-403F-B34A-904831C764EC}"/>
              </a:ext>
            </a:extLst>
          </p:cNvPr>
          <p:cNvSpPr txBox="1"/>
          <p:nvPr/>
        </p:nvSpPr>
        <p:spPr>
          <a:xfrm>
            <a:off x="429565" y="1566641"/>
            <a:ext cx="8284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Work with a partner.  Write the correct form of each verb below.  Where there are two verbs, join them with to.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CF5390-EC54-4604-BA45-8B1E7CBDF621}"/>
              </a:ext>
            </a:extLst>
          </p:cNvPr>
          <p:cNvSpPr txBox="1"/>
          <p:nvPr/>
        </p:nvSpPr>
        <p:spPr>
          <a:xfrm>
            <a:off x="3218907" y="3331616"/>
            <a:ext cx="22589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Do we work in a shop?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77D214-572B-409A-8CDC-B00693AAF238}"/>
              </a:ext>
            </a:extLst>
          </p:cNvPr>
          <p:cNvSpPr txBox="1"/>
          <p:nvPr/>
        </p:nvSpPr>
        <p:spPr>
          <a:xfrm>
            <a:off x="6052574" y="3334154"/>
            <a:ext cx="24283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We don’t work in a shop.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6A50D0-2490-44BC-BAD3-98BCB65909B0}"/>
              </a:ext>
            </a:extLst>
          </p:cNvPr>
          <p:cNvSpPr txBox="1"/>
          <p:nvPr/>
        </p:nvSpPr>
        <p:spPr>
          <a:xfrm>
            <a:off x="3218907" y="3670170"/>
            <a:ext cx="19639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Do you have a car?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913571-5F59-4018-909D-9970424A4B26}"/>
              </a:ext>
            </a:extLst>
          </p:cNvPr>
          <p:cNvSpPr txBox="1"/>
          <p:nvPr/>
        </p:nvSpPr>
        <p:spPr>
          <a:xfrm>
            <a:off x="6052574" y="3672708"/>
            <a:ext cx="2094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You don’t have a car.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702E33-D510-4313-96BD-23A00AB63472}"/>
              </a:ext>
            </a:extLst>
          </p:cNvPr>
          <p:cNvSpPr txBox="1"/>
          <p:nvPr/>
        </p:nvSpPr>
        <p:spPr>
          <a:xfrm>
            <a:off x="3218907" y="4030668"/>
            <a:ext cx="23598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Does </a:t>
            </a:r>
            <a:r>
              <a:rPr lang="en-GB" sz="1600" dirty="0" err="1">
                <a:solidFill>
                  <a:schemeClr val="accent1"/>
                </a:solidFill>
              </a:rPr>
              <a:t>Veysel</a:t>
            </a:r>
            <a:r>
              <a:rPr lang="en-GB" sz="1600" dirty="0">
                <a:solidFill>
                  <a:schemeClr val="accent1"/>
                </a:solidFill>
              </a:rPr>
              <a:t> know you?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9168AF-CA68-46F0-818B-51F469A91D5A}"/>
              </a:ext>
            </a:extLst>
          </p:cNvPr>
          <p:cNvSpPr txBox="1"/>
          <p:nvPr/>
        </p:nvSpPr>
        <p:spPr>
          <a:xfrm>
            <a:off x="6052574" y="4033206"/>
            <a:ext cx="2486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>
                <a:solidFill>
                  <a:schemeClr val="accent1"/>
                </a:solidFill>
              </a:rPr>
              <a:t>Veysel</a:t>
            </a:r>
            <a:r>
              <a:rPr lang="en-GB" sz="1600" dirty="0">
                <a:solidFill>
                  <a:schemeClr val="accent1"/>
                </a:solidFill>
              </a:rPr>
              <a:t> doesn’t know you.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987972-F357-42E5-9B7B-0F5CC9231E3C}"/>
              </a:ext>
            </a:extLst>
          </p:cNvPr>
          <p:cNvSpPr txBox="1"/>
          <p:nvPr/>
        </p:nvSpPr>
        <p:spPr>
          <a:xfrm>
            <a:off x="3218907" y="4423065"/>
            <a:ext cx="198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Does she love you?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1F24BE-1F7C-431E-B117-04E59B4B8103}"/>
              </a:ext>
            </a:extLst>
          </p:cNvPr>
          <p:cNvSpPr txBox="1"/>
          <p:nvPr/>
        </p:nvSpPr>
        <p:spPr>
          <a:xfrm>
            <a:off x="6052574" y="4425603"/>
            <a:ext cx="21451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She doesn’t love you.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6F3A90-70EB-4078-8985-ACF056B383D6}"/>
              </a:ext>
            </a:extLst>
          </p:cNvPr>
          <p:cNvSpPr txBox="1"/>
          <p:nvPr/>
        </p:nvSpPr>
        <p:spPr>
          <a:xfrm>
            <a:off x="3159537" y="4837611"/>
            <a:ext cx="28600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accent1"/>
                </a:solidFill>
              </a:rPr>
              <a:t>Do they want to move to London?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73A90F-8535-4825-988D-B0D25CA8BEB2}"/>
              </a:ext>
            </a:extLst>
          </p:cNvPr>
          <p:cNvSpPr txBox="1"/>
          <p:nvPr/>
        </p:nvSpPr>
        <p:spPr>
          <a:xfrm>
            <a:off x="6019615" y="4820774"/>
            <a:ext cx="30780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accent1"/>
                </a:solidFill>
              </a:rPr>
              <a:t>They don’t want to move to London.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A17FEA-F807-4A49-A070-BF7F2A58045D}"/>
              </a:ext>
            </a:extLst>
          </p:cNvPr>
          <p:cNvSpPr txBox="1"/>
          <p:nvPr/>
        </p:nvSpPr>
        <p:spPr>
          <a:xfrm>
            <a:off x="3197215" y="5185846"/>
            <a:ext cx="26613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Do you need to make more</a:t>
            </a:r>
          </a:p>
          <a:p>
            <a:r>
              <a:rPr lang="en-GB" sz="1600" dirty="0">
                <a:solidFill>
                  <a:schemeClr val="accent1"/>
                </a:solidFill>
              </a:rPr>
              <a:t>money?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02E9DB-2474-4885-8511-A5F3505EAC88}"/>
              </a:ext>
            </a:extLst>
          </p:cNvPr>
          <p:cNvSpPr txBox="1"/>
          <p:nvPr/>
        </p:nvSpPr>
        <p:spPr>
          <a:xfrm>
            <a:off x="6052574" y="5178703"/>
            <a:ext cx="2858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You don’t need to make more</a:t>
            </a:r>
          </a:p>
          <a:p>
            <a:r>
              <a:rPr lang="en-GB" sz="1600" dirty="0">
                <a:solidFill>
                  <a:schemeClr val="accent1"/>
                </a:solidFill>
              </a:rPr>
              <a:t>money.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205478-362D-4643-9609-CFE0300D2E0A}"/>
              </a:ext>
            </a:extLst>
          </p:cNvPr>
          <p:cNvSpPr txBox="1"/>
          <p:nvPr/>
        </p:nvSpPr>
        <p:spPr>
          <a:xfrm>
            <a:off x="3175903" y="5759783"/>
            <a:ext cx="2877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Does he try to do a good job?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7CB1267-83DF-4944-8ED5-E21B18AC4A22}"/>
              </a:ext>
            </a:extLst>
          </p:cNvPr>
          <p:cNvSpPr txBox="1"/>
          <p:nvPr/>
        </p:nvSpPr>
        <p:spPr>
          <a:xfrm>
            <a:off x="6016890" y="5772911"/>
            <a:ext cx="3094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He doesn’t try to do a good job.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803F04-C38C-4FA3-BB87-37182259EF0A}"/>
              </a:ext>
            </a:extLst>
          </p:cNvPr>
          <p:cNvSpPr txBox="1"/>
          <p:nvPr/>
        </p:nvSpPr>
        <p:spPr>
          <a:xfrm>
            <a:off x="3222614" y="6106563"/>
            <a:ext cx="2919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Does Elena like to shop here?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190D6B-8AF9-46D4-A855-511E643ADE87}"/>
              </a:ext>
            </a:extLst>
          </p:cNvPr>
          <p:cNvSpPr txBox="1"/>
          <p:nvPr/>
        </p:nvSpPr>
        <p:spPr>
          <a:xfrm>
            <a:off x="6043575" y="6121387"/>
            <a:ext cx="2901756" cy="330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50" dirty="0">
                <a:solidFill>
                  <a:schemeClr val="accent1"/>
                </a:solidFill>
              </a:rPr>
              <a:t>Elena doesn’t like to shop here</a:t>
            </a:r>
          </a:p>
        </p:txBody>
      </p:sp>
    </p:spTree>
    <p:extLst>
      <p:ext uri="{BB962C8B-B14F-4D97-AF65-F5344CB8AC3E}">
        <p14:creationId xmlns:p14="http://schemas.microsoft.com/office/powerpoint/2010/main" val="177253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7" grpId="0"/>
      <p:bldP spid="20" grpId="0"/>
      <p:bldP spid="22" grpId="0"/>
      <p:bldP spid="23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6E509618-DAE6-4E35-95D3-24C07FF1223D}"/>
              </a:ext>
            </a:extLst>
          </p:cNvPr>
          <p:cNvSpPr txBox="1">
            <a:spLocks/>
          </p:cNvSpPr>
          <p:nvPr/>
        </p:nvSpPr>
        <p:spPr>
          <a:xfrm>
            <a:off x="366488" y="1137094"/>
            <a:ext cx="7772400" cy="53793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Activity 4 – Vocabulary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1CB4B0-4EFB-4F8C-A7E5-013395816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88" y="1562100"/>
            <a:ext cx="8467725" cy="5295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2ABB16-05C2-4A42-A17B-AAB5515A1062}"/>
              </a:ext>
            </a:extLst>
          </p:cNvPr>
          <p:cNvSpPr txBox="1"/>
          <p:nvPr/>
        </p:nvSpPr>
        <p:spPr>
          <a:xfrm>
            <a:off x="4525922" y="3259723"/>
            <a:ext cx="857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s</a:t>
            </a:r>
            <a:r>
              <a:rPr lang="en-GB" sz="1600">
                <a:solidFill>
                  <a:schemeClr val="accent1"/>
                </a:solidFill>
              </a:rPr>
              <a:t>tudent</a:t>
            </a:r>
            <a:endParaRPr lang="en-GB" sz="1600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D14E0A-3D2C-4759-B3E0-74DD36934805}"/>
              </a:ext>
            </a:extLst>
          </p:cNvPr>
          <p:cNvSpPr txBox="1"/>
          <p:nvPr/>
        </p:nvSpPr>
        <p:spPr>
          <a:xfrm>
            <a:off x="2966480" y="4475379"/>
            <a:ext cx="1326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supermarket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285C3C-111D-4D0E-A80D-C22F59A198FF}"/>
              </a:ext>
            </a:extLst>
          </p:cNvPr>
          <p:cNvSpPr txBox="1"/>
          <p:nvPr/>
        </p:nvSpPr>
        <p:spPr>
          <a:xfrm>
            <a:off x="659215" y="5018528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wages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688EC8-B0D6-4AD1-A5CD-D5D3CF2601D2}"/>
              </a:ext>
            </a:extLst>
          </p:cNvPr>
          <p:cNvSpPr txBox="1"/>
          <p:nvPr/>
        </p:nvSpPr>
        <p:spPr>
          <a:xfrm>
            <a:off x="855916" y="5647537"/>
            <a:ext cx="1531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time and a half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A7036F-43FA-4F62-BE1E-47AD672FF7E1}"/>
              </a:ext>
            </a:extLst>
          </p:cNvPr>
          <p:cNvSpPr txBox="1"/>
          <p:nvPr/>
        </p:nvSpPr>
        <p:spPr>
          <a:xfrm>
            <a:off x="4292484" y="5623656"/>
            <a:ext cx="1051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back shift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DA31C3-A1B5-41D1-8850-3482ADE67F35}"/>
              </a:ext>
            </a:extLst>
          </p:cNvPr>
          <p:cNvSpPr txBox="1"/>
          <p:nvPr/>
        </p:nvSpPr>
        <p:spPr>
          <a:xfrm>
            <a:off x="3634331" y="6240828"/>
            <a:ext cx="113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customers</a:t>
            </a:r>
          </a:p>
        </p:txBody>
      </p:sp>
    </p:spTree>
    <p:extLst>
      <p:ext uri="{BB962C8B-B14F-4D97-AF65-F5344CB8AC3E}">
        <p14:creationId xmlns:p14="http://schemas.microsoft.com/office/powerpoint/2010/main" val="73673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6E509618-DAE6-4E35-95D3-24C07FF1223D}"/>
              </a:ext>
            </a:extLst>
          </p:cNvPr>
          <p:cNvSpPr txBox="1">
            <a:spLocks/>
          </p:cNvSpPr>
          <p:nvPr/>
        </p:nvSpPr>
        <p:spPr>
          <a:xfrm>
            <a:off x="366488" y="1137094"/>
            <a:ext cx="7772400" cy="53793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Activity 5 – Writing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280C07-EC0C-4FA7-825E-81A5FBD09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88" y="1557338"/>
            <a:ext cx="7772400" cy="52029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F3B1BE-74FA-4B4A-8296-63B98FF7B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942" y="4504372"/>
            <a:ext cx="1743075" cy="180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24C17A-A397-44D1-81DE-C631C5875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9462" y="4509134"/>
            <a:ext cx="828675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2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6E509618-DAE6-4E35-95D3-24C07FF1223D}"/>
              </a:ext>
            </a:extLst>
          </p:cNvPr>
          <p:cNvSpPr txBox="1">
            <a:spLocks/>
          </p:cNvSpPr>
          <p:nvPr/>
        </p:nvSpPr>
        <p:spPr>
          <a:xfrm>
            <a:off x="366488" y="1137094"/>
            <a:ext cx="7772400" cy="53793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Unit 5 Homework task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3244DA-1E7D-4DC1-A6D3-8599CEDCB1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684"/>
          <a:stretch/>
        </p:blipFill>
        <p:spPr>
          <a:xfrm>
            <a:off x="347662" y="1828800"/>
            <a:ext cx="8448675" cy="26984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B3B677-25C6-467D-A908-980029C2E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772" y="4527232"/>
            <a:ext cx="1743075" cy="180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BDFF3E-3CF5-4959-8F8F-21985B332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7863" y="4669569"/>
            <a:ext cx="116205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974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807" y="2662902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EC315-EA54-4B50-B819-EA9C792C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07" y="3480818"/>
            <a:ext cx="3550576" cy="446480"/>
          </a:xfrm>
        </p:spPr>
        <p:txBody>
          <a:bodyPr/>
          <a:lstStyle/>
          <a:p>
            <a:r>
              <a:rPr lang="en-GB" dirty="0"/>
              <a:t>Slides created by Aberdeenshire Council Community Learning and Development Team.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54563-53D4-4C27-B74D-E1B5D341D5D3}"/>
              </a:ext>
            </a:extLst>
          </p:cNvPr>
          <p:cNvSpPr/>
          <p:nvPr/>
        </p:nvSpPr>
        <p:spPr>
          <a:xfrm>
            <a:off x="275807" y="4696793"/>
            <a:ext cx="4572000" cy="226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Scottish Qualifications Authority 2007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note these materials have been repurposed for the new National Qualifications - August 2015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Image Credits 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© </a:t>
            </a:r>
            <a:r>
              <a:rPr lang="en-GB" sz="1400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istockphoto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/ or © Avril Morrison as indicated.</a:t>
            </a: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https://www.sqa.org.uk/sqa/33695.html</a:t>
            </a:r>
            <a:b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14077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887bd39-c84f-4e6c-a921-9c42ad4f9809" xsi:nil="true"/>
    <fsyq xmlns="2887bd39-c84f-4e6c-a921-9c42ad4f9809" xsi:nil="true"/>
    <Comments xmlns="2887bd39-c84f-4e6c-a921-9c42ad4f980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4A7044B401D42AF9F3879AC964443" ma:contentTypeVersion="15" ma:contentTypeDescription="Create a new document." ma:contentTypeScope="" ma:versionID="b555245bc81b96ac175711924e0f5931">
  <xsd:schema xmlns:xsd="http://www.w3.org/2001/XMLSchema" xmlns:xs="http://www.w3.org/2001/XMLSchema" xmlns:p="http://schemas.microsoft.com/office/2006/metadata/properties" xmlns:ns2="2887bd39-c84f-4e6c-a921-9c42ad4f9809" xmlns:ns3="cacc7119-24e9-40f7-a292-b30b60ee84e4" targetNamespace="http://schemas.microsoft.com/office/2006/metadata/properties" ma:root="true" ma:fieldsID="051da1c665b94eb4e4a7091418d14755" ns2:_="" ns3:_="">
    <xsd:import namespace="2887bd39-c84f-4e6c-a921-9c42ad4f9809"/>
    <xsd:import namespace="cacc7119-24e9-40f7-a292-b30b60ee8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syq" minOccurs="0"/>
                <xsd:element ref="ns2:Comme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7bd39-c84f-4e6c-a921-9c42ad4f9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5" nillable="true" ma:displayName="Sign-off status" ma:internalName="_x0024_Resources_x003a_core_x002c_Signoff_Status_x003b_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syq" ma:index="20" nillable="true" ma:displayName="Delete date" ma:internalName="fsyq">
      <xsd:simpleType>
        <xsd:restriction base="dms:DateTime"/>
      </xsd:simpleType>
    </xsd:element>
    <xsd:element name="Comments" ma:index="21" nillable="true" ma:displayName="Comments" ma:description="note on the document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c7119-24e9-40f7-a292-b30b60ee84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974C19-515E-446B-9D05-A02B385DAE17}">
  <ds:schemaRefs>
    <ds:schemaRef ds:uri="http://schemas.microsoft.com/office/2006/metadata/properties"/>
    <ds:schemaRef ds:uri="http://schemas.microsoft.com/office/infopath/2007/PartnerControls"/>
    <ds:schemaRef ds:uri="2887bd39-c84f-4e6c-a921-9c42ad4f9809"/>
  </ds:schemaRefs>
</ds:datastoreItem>
</file>

<file path=customXml/itemProps2.xml><?xml version="1.0" encoding="utf-8"?>
<ds:datastoreItem xmlns:ds="http://schemas.openxmlformats.org/officeDocument/2006/customXml" ds:itemID="{952F2C2D-9E01-43EA-AC32-9E23AD3DAE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7bd39-c84f-4e6c-a921-9c42ad4f9809"/>
    <ds:schemaRef ds:uri="cacc7119-24e9-40f7-a292-b30b60ee8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FFC2A43-A3A8-4FC4-B508-F4118291B7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3898</TotalTime>
  <Words>499</Words>
  <Application>Microsoft Office PowerPoint</Application>
  <PresentationFormat>On-screen Show (4:3)</PresentationFormat>
  <Paragraphs>96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1_Custom Design</vt:lpstr>
      <vt:lpstr>Custom Design</vt:lpstr>
      <vt:lpstr>Lesson 5 Work </vt:lpstr>
      <vt:lpstr>PowerPoint Presentation</vt:lpstr>
      <vt:lpstr>PowerPoint Presentation</vt:lpstr>
      <vt:lpstr>PowerPoint Presentation</vt:lpstr>
      <vt:lpstr>Activity 2 – Reading</vt:lpstr>
      <vt:lpstr>Activity 2 – Reading</vt:lpstr>
      <vt:lpstr>Activity 2 – Speaking</vt:lpstr>
      <vt:lpstr>Activity 2 – Speaking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Aberdeenshire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lgourley</dc:creator>
  <cp:lastModifiedBy>Avril Morrison</cp:lastModifiedBy>
  <cp:revision>322</cp:revision>
  <cp:lastPrinted>2018-11-19T13:03:55Z</cp:lastPrinted>
  <dcterms:created xsi:type="dcterms:W3CDTF">2016-09-30T09:44:39Z</dcterms:created>
  <dcterms:modified xsi:type="dcterms:W3CDTF">2020-04-03T09:58:52Z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0x0101004064A7044B401D42AF9F3879AC964443</vt:lpwstr>
  </property>
</Properties>
</file>