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4"/>
    <p:sldMasterId id="2147483671" r:id="rId5"/>
  </p:sldMasterIdLst>
  <p:notesMasterIdLst>
    <p:notesMasterId r:id="rId21"/>
  </p:notesMasterIdLst>
  <p:sldIdLst>
    <p:sldId id="258" r:id="rId6"/>
    <p:sldId id="289" r:id="rId7"/>
    <p:sldId id="332" r:id="rId8"/>
    <p:sldId id="333" r:id="rId9"/>
    <p:sldId id="286" r:id="rId10"/>
    <p:sldId id="340" r:id="rId11"/>
    <p:sldId id="259" r:id="rId12"/>
    <p:sldId id="338" r:id="rId13"/>
    <p:sldId id="335" r:id="rId14"/>
    <p:sldId id="336" r:id="rId15"/>
    <p:sldId id="337" r:id="rId16"/>
    <p:sldId id="339" r:id="rId17"/>
    <p:sldId id="303" r:id="rId18"/>
    <p:sldId id="331" r:id="rId19"/>
    <p:sldId id="341" r:id="rId20"/>
  </p:sldIdLst>
  <p:sldSz cx="9144000" cy="6858000" type="screen4x3"/>
  <p:notesSz cx="6808788" cy="99409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24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A02513-FCBF-495F-8D9A-3D860B85B4D2}" v="2" dt="2020-04-02T14:00:02.6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39" autoAdjust="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744" y="72"/>
      </p:cViewPr>
      <p:guideLst>
        <p:guide orient="horz" pos="2024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vril Morrison" userId="42032a95-884f-4daf-aac9-f8fd4f9ec318" providerId="ADAL" clId="{C9A02513-FCBF-495F-8D9A-3D860B85B4D2}"/>
    <pc:docChg chg="custSel addSld delSld modSld">
      <pc:chgData name="Avril Morrison" userId="42032a95-884f-4daf-aac9-f8fd4f9ec318" providerId="ADAL" clId="{C9A02513-FCBF-495F-8D9A-3D860B85B4D2}" dt="2020-04-03T10:10:13.987" v="42" actId="47"/>
      <pc:docMkLst>
        <pc:docMk/>
      </pc:docMkLst>
      <pc:sldChg chg="addSp modSp mod">
        <pc:chgData name="Avril Morrison" userId="42032a95-884f-4daf-aac9-f8fd4f9ec318" providerId="ADAL" clId="{C9A02513-FCBF-495F-8D9A-3D860B85B4D2}" dt="2020-04-02T13:59:50.851" v="3" actId="962"/>
        <pc:sldMkLst>
          <pc:docMk/>
          <pc:sldMk cId="1049594131" sldId="258"/>
        </pc:sldMkLst>
        <pc:picChg chg="add mod">
          <ac:chgData name="Avril Morrison" userId="42032a95-884f-4daf-aac9-f8fd4f9ec318" providerId="ADAL" clId="{C9A02513-FCBF-495F-8D9A-3D860B85B4D2}" dt="2020-04-02T13:59:50.851" v="3" actId="962"/>
          <ac:picMkLst>
            <pc:docMk/>
            <pc:sldMk cId="1049594131" sldId="258"/>
            <ac:picMk id="5" creationId="{0D457344-6D1D-4F94-977A-B21290C928F3}"/>
          </ac:picMkLst>
        </pc:picChg>
      </pc:sldChg>
      <pc:sldChg chg="addSp delSp modSp del mod">
        <pc:chgData name="Avril Morrison" userId="42032a95-884f-4daf-aac9-f8fd4f9ec318" providerId="ADAL" clId="{C9A02513-FCBF-495F-8D9A-3D860B85B4D2}" dt="2020-04-03T10:10:13.987" v="42" actId="47"/>
        <pc:sldMkLst>
          <pc:docMk/>
          <pc:sldMk cId="2792337792" sldId="263"/>
        </pc:sldMkLst>
        <pc:spChg chg="mod">
          <ac:chgData name="Avril Morrison" userId="42032a95-884f-4daf-aac9-f8fd4f9ec318" providerId="ADAL" clId="{C9A02513-FCBF-495F-8D9A-3D860B85B4D2}" dt="2020-04-02T14:00:16.152" v="39" actId="20577"/>
          <ac:spMkLst>
            <pc:docMk/>
            <pc:sldMk cId="2792337792" sldId="263"/>
            <ac:spMk id="3" creationId="{00000000-0000-0000-0000-000000000000}"/>
          </ac:spMkLst>
        </pc:spChg>
        <pc:spChg chg="add del mod">
          <ac:chgData name="Avril Morrison" userId="42032a95-884f-4daf-aac9-f8fd4f9ec318" providerId="ADAL" clId="{C9A02513-FCBF-495F-8D9A-3D860B85B4D2}" dt="2020-04-02T14:00:05.712" v="5" actId="478"/>
          <ac:spMkLst>
            <pc:docMk/>
            <pc:sldMk cId="2792337792" sldId="263"/>
            <ac:spMk id="4" creationId="{3D3CF158-746C-4F7B-8D95-4AD94C7D4E02}"/>
          </ac:spMkLst>
        </pc:spChg>
      </pc:sldChg>
      <pc:sldChg chg="add">
        <pc:chgData name="Avril Morrison" userId="42032a95-884f-4daf-aac9-f8fd4f9ec318" providerId="ADAL" clId="{C9A02513-FCBF-495F-8D9A-3D860B85B4D2}" dt="2020-04-03T10:10:10.786" v="41"/>
        <pc:sldMkLst>
          <pc:docMk/>
          <pc:sldMk cId="510140774" sldId="34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934D5E-1AD5-460E-8206-ABF191986CB1}" type="datetimeFigureOut">
              <a:rPr lang="en-GB" smtClean="0"/>
              <a:t>03/04/2020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71988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84725"/>
            <a:ext cx="5446712" cy="39131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245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038" y="944245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12E146-B479-4B36-8990-686717D0DC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3829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2E146-B479-4B36-8990-686717D0DCD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74171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12E146-B479-4B36-8990-686717D0DCD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80733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12E146-B479-4B36-8990-686717D0DCD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98104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12E146-B479-4B36-8990-686717D0DCD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00554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12E146-B479-4B36-8990-686717D0DCD7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92527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12E146-B479-4B36-8990-686717D0DCD7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088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6488" y="1744911"/>
            <a:ext cx="7772400" cy="537939"/>
          </a:xfrm>
          <a:prstGeom prst="rect">
            <a:avLst/>
          </a:prstGeom>
        </p:spPr>
        <p:txBody>
          <a:bodyPr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6488" y="2162723"/>
            <a:ext cx="6400800" cy="51320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1F497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66713" y="3038475"/>
            <a:ext cx="7772400" cy="34623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4635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9657" y="3805620"/>
            <a:ext cx="3210257" cy="971118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9657" y="4890518"/>
            <a:ext cx="3550576" cy="4464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368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C_Powerpoint_Master_Base.jp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83267"/>
          <a:stretch/>
        </p:blipFill>
        <p:spPr>
          <a:xfrm>
            <a:off x="0" y="0"/>
            <a:ext cx="9144000" cy="1147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854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AC_Powerpoint_front_cover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3178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https://www.sqa.org.uk/sqa/33695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9657" y="3208461"/>
            <a:ext cx="3210257" cy="971118"/>
          </a:xfrm>
        </p:spPr>
        <p:txBody>
          <a:bodyPr/>
          <a:lstStyle/>
          <a:p>
            <a:r>
              <a:rPr lang="en-US" dirty="0"/>
              <a:t>Unit 19</a:t>
            </a:r>
            <a:br>
              <a:rPr lang="en-US" dirty="0"/>
            </a:br>
            <a:br>
              <a:rPr lang="en-US" dirty="0"/>
            </a:br>
            <a:r>
              <a:rPr lang="en-US" dirty="0"/>
              <a:t>Writing Notes</a:t>
            </a:r>
            <a:br>
              <a:rPr lang="en-US" dirty="0"/>
            </a:b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5E93F92-719C-4787-9534-37BA3ACFAF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5319"/>
          <a:stretch/>
        </p:blipFill>
        <p:spPr>
          <a:xfrm>
            <a:off x="3362441" y="1812833"/>
            <a:ext cx="5914416" cy="1549492"/>
          </a:xfrm>
          <a:prstGeom prst="rect">
            <a:avLst/>
          </a:prstGeom>
        </p:spPr>
      </p:pic>
      <p:pic>
        <p:nvPicPr>
          <p:cNvPr id="6" name="Picture 5" descr="A picture containing indoor, cabinet, metalware, kitchen&#10;&#10;Description automatically generated">
            <a:extLst>
              <a:ext uri="{FF2B5EF4-FFF2-40B4-BE49-F238E27FC236}">
                <a16:creationId xmlns:a16="http://schemas.microsoft.com/office/drawing/2014/main" id="{6051800D-79E9-4A95-9E25-69FA0B89A8D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631" r="5816"/>
          <a:stretch/>
        </p:blipFill>
        <p:spPr>
          <a:xfrm rot="5400000">
            <a:off x="3470365" y="3225709"/>
            <a:ext cx="3575633" cy="3810765"/>
          </a:xfrm>
          <a:prstGeom prst="rect">
            <a:avLst/>
          </a:prstGeom>
        </p:spPr>
      </p:pic>
      <p:pic>
        <p:nvPicPr>
          <p:cNvPr id="9" name="Picture 8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CA2B8068-D7F4-426D-923C-F0E46BD62B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6334239" y="3928151"/>
            <a:ext cx="3531141" cy="2354094"/>
          </a:xfrm>
          <a:prstGeom prst="rect">
            <a:avLst/>
          </a:prstGeom>
        </p:spPr>
      </p:pic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0D457344-6D1D-4F94-977A-B21290C928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9649" y="0"/>
            <a:ext cx="2733675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594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5478"/>
          <a:stretch/>
        </p:blipFill>
        <p:spPr>
          <a:xfrm>
            <a:off x="1121691" y="82583"/>
            <a:ext cx="7643665" cy="6229350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>
            <a:off x="1470581" y="2720780"/>
            <a:ext cx="7060677" cy="188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1470581" y="2960017"/>
            <a:ext cx="7183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409306" y="2406683"/>
            <a:ext cx="7183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413184" y="4064033"/>
            <a:ext cx="706067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93129" y="3820916"/>
            <a:ext cx="706067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FBD8C02-B711-410C-938D-453CE7DA041B}"/>
              </a:ext>
            </a:extLst>
          </p:cNvPr>
          <p:cNvCxnSpPr/>
          <p:nvPr/>
        </p:nvCxnSpPr>
        <p:spPr>
          <a:xfrm>
            <a:off x="1470581" y="4307157"/>
            <a:ext cx="706067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7B66155-F70C-441A-9ACF-E772B4B05828}"/>
              </a:ext>
            </a:extLst>
          </p:cNvPr>
          <p:cNvCxnSpPr/>
          <p:nvPr/>
        </p:nvCxnSpPr>
        <p:spPr>
          <a:xfrm>
            <a:off x="1470579" y="4530758"/>
            <a:ext cx="706067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F84AD96-D5B3-4C0D-AED1-D897D5E2DC73}"/>
              </a:ext>
            </a:extLst>
          </p:cNvPr>
          <p:cNvCxnSpPr/>
          <p:nvPr/>
        </p:nvCxnSpPr>
        <p:spPr>
          <a:xfrm>
            <a:off x="1527729" y="4749833"/>
            <a:ext cx="706067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EFD6AF8-19E6-4858-AFA1-9B0C5DFDAF3B}"/>
              </a:ext>
            </a:extLst>
          </p:cNvPr>
          <p:cNvCxnSpPr/>
          <p:nvPr/>
        </p:nvCxnSpPr>
        <p:spPr>
          <a:xfrm>
            <a:off x="1470579" y="5009237"/>
            <a:ext cx="706067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0D0BAA5-40A2-4142-99CC-245FFE37802B}"/>
              </a:ext>
            </a:extLst>
          </p:cNvPr>
          <p:cNvCxnSpPr/>
          <p:nvPr/>
        </p:nvCxnSpPr>
        <p:spPr>
          <a:xfrm>
            <a:off x="1470579" y="5266412"/>
            <a:ext cx="706067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B1176AC-430B-405A-9639-639909270285}"/>
              </a:ext>
            </a:extLst>
          </p:cNvPr>
          <p:cNvCxnSpPr/>
          <p:nvPr/>
        </p:nvCxnSpPr>
        <p:spPr>
          <a:xfrm>
            <a:off x="1470579" y="5514062"/>
            <a:ext cx="706067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546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230C294B-B483-4343-B29D-0EF08C04CE8C}"/>
              </a:ext>
            </a:extLst>
          </p:cNvPr>
          <p:cNvSpPr txBox="1"/>
          <p:nvPr/>
        </p:nvSpPr>
        <p:spPr>
          <a:xfrm>
            <a:off x="382821" y="1325912"/>
            <a:ext cx="2523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  <a:latin typeface="+mj-lt"/>
              </a:rPr>
              <a:t>Homework Task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B9BE28-C8F6-49C3-B3E9-E85BD48AEF8C}"/>
              </a:ext>
            </a:extLst>
          </p:cNvPr>
          <p:cNvSpPr txBox="1"/>
          <p:nvPr/>
        </p:nvSpPr>
        <p:spPr>
          <a:xfrm>
            <a:off x="382821" y="1948630"/>
            <a:ext cx="6551602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Think of five things you own</a:t>
            </a:r>
          </a:p>
          <a:p>
            <a:endParaRPr lang="en-GB" sz="2400" dirty="0"/>
          </a:p>
          <a:p>
            <a:r>
              <a:rPr lang="en-GB" sz="2400" dirty="0"/>
              <a:t>Clothing, a mobile phone, a TV, a bike, a book.</a:t>
            </a:r>
          </a:p>
          <a:p>
            <a:endParaRPr lang="en-GB" sz="2400" dirty="0"/>
          </a:p>
          <a:p>
            <a:r>
              <a:rPr lang="en-GB" sz="2400" dirty="0"/>
              <a:t>Write about them using three adjectives.</a:t>
            </a:r>
          </a:p>
          <a:p>
            <a:endParaRPr lang="en-GB" sz="2400" dirty="0"/>
          </a:p>
          <a:p>
            <a:r>
              <a:rPr lang="en-GB" sz="2400" dirty="0"/>
              <a:t>e.g. I have a nice warm woolly jumper</a:t>
            </a:r>
          </a:p>
          <a:p>
            <a:endParaRPr lang="en-GB" sz="2400" dirty="0"/>
          </a:p>
          <a:p>
            <a:r>
              <a:rPr lang="en-GB" sz="2400" dirty="0"/>
              <a:t>Write 40 words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C5B8B4-7AF4-441F-9AA3-1AB5C12427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2353" y="5039384"/>
            <a:ext cx="6451647" cy="1912034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6764227-5FB5-459A-BF32-CB53D537AD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076832"/>
              </p:ext>
            </p:extLst>
          </p:nvPr>
        </p:nvGraphicFramePr>
        <p:xfrm>
          <a:off x="480141" y="5688443"/>
          <a:ext cx="904165" cy="91440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904165">
                  <a:extLst>
                    <a:ext uri="{9D8B030D-6E8A-4147-A177-3AD203B41FA5}">
                      <a16:colId xmlns:a16="http://schemas.microsoft.com/office/drawing/2014/main" val="138631981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</a:rPr>
                        <a:t>All photos © istockphoto.com</a:t>
                      </a:r>
                      <a:endParaRPr lang="en-GB" sz="6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</a:rPr>
                        <a:t> </a:t>
                      </a:r>
                      <a:endParaRPr lang="en-GB" sz="6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</a:rPr>
                        <a:t>1 Eric Hood</a:t>
                      </a:r>
                      <a:endParaRPr lang="en-GB" sz="6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</a:rPr>
                        <a:t>2 Alexander </a:t>
                      </a:r>
                      <a:r>
                        <a:rPr lang="en-US" sz="600" dirty="0" err="1">
                          <a:effectLst/>
                        </a:rPr>
                        <a:t>Hafemann</a:t>
                      </a:r>
                      <a:endParaRPr lang="en-GB" sz="6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</a:rPr>
                        <a:t>3 </a:t>
                      </a:r>
                      <a:r>
                        <a:rPr lang="en-US" sz="600" dirty="0" err="1">
                          <a:effectLst/>
                        </a:rPr>
                        <a:t>Fuat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Kose</a:t>
                      </a:r>
                      <a:endParaRPr lang="en-GB" sz="6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</a:rPr>
                        <a:t>4 </a:t>
                      </a:r>
                      <a:r>
                        <a:rPr lang="en-US" sz="600" dirty="0" err="1">
                          <a:effectLst/>
                        </a:rPr>
                        <a:t>Terraxplorer</a:t>
                      </a:r>
                      <a:endParaRPr lang="en-GB" sz="6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</a:rPr>
                        <a:t>5 Konstantin </a:t>
                      </a:r>
                      <a:r>
                        <a:rPr lang="en-US" sz="600" dirty="0" err="1">
                          <a:effectLst/>
                        </a:rPr>
                        <a:t>Sukhinin</a:t>
                      </a:r>
                      <a:endParaRPr lang="en-GB" sz="6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87702809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CBF0A029-98C0-49B6-B8AB-1052724D63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507" y="5688602"/>
            <a:ext cx="623561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9674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371600" y="548409"/>
            <a:ext cx="7772400" cy="537939"/>
          </a:xfrm>
        </p:spPr>
        <p:txBody>
          <a:bodyPr/>
          <a:lstStyle/>
          <a:p>
            <a:r>
              <a:rPr lang="en-GB" dirty="0"/>
              <a:t>Activity 1 - Listening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9816EFB-B846-47DA-AFF7-C5C242D7A8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663267"/>
            <a:ext cx="6781800" cy="474663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FDD3395-73FC-4904-9D80-A1734CC65A04}"/>
              </a:ext>
            </a:extLst>
          </p:cNvPr>
          <p:cNvSpPr txBox="1"/>
          <p:nvPr/>
        </p:nvSpPr>
        <p:spPr>
          <a:xfrm>
            <a:off x="3160843" y="2216289"/>
            <a:ext cx="5870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>
                <a:solidFill>
                  <a:schemeClr val="accent1"/>
                </a:solidFill>
                <a:sym typeface="Wingdings" panose="05000000000000000000" pitchFamily="2" charset="2"/>
              </a:rPr>
              <a:t></a:t>
            </a:r>
            <a:endParaRPr lang="en-GB" sz="4000" dirty="0">
              <a:solidFill>
                <a:schemeClr val="accent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A39E83-0719-4508-BCC8-8666743DB915}"/>
              </a:ext>
            </a:extLst>
          </p:cNvPr>
          <p:cNvSpPr txBox="1"/>
          <p:nvPr/>
        </p:nvSpPr>
        <p:spPr>
          <a:xfrm>
            <a:off x="4884906" y="4133955"/>
            <a:ext cx="5870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>
                <a:solidFill>
                  <a:schemeClr val="accent1"/>
                </a:solidFill>
                <a:sym typeface="Wingdings" panose="05000000000000000000" pitchFamily="2" charset="2"/>
              </a:rPr>
              <a:t></a:t>
            </a:r>
            <a:endParaRPr lang="en-GB" sz="4000" dirty="0">
              <a:solidFill>
                <a:schemeClr val="accent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20C528-2D2A-4197-9249-07CACA49CC2A}"/>
              </a:ext>
            </a:extLst>
          </p:cNvPr>
          <p:cNvSpPr txBox="1"/>
          <p:nvPr/>
        </p:nvSpPr>
        <p:spPr>
          <a:xfrm>
            <a:off x="4873439" y="5426376"/>
            <a:ext cx="5870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>
                <a:solidFill>
                  <a:schemeClr val="accent1"/>
                </a:solidFill>
                <a:sym typeface="Wingdings" panose="05000000000000000000" pitchFamily="2" charset="2"/>
              </a:rPr>
              <a:t></a:t>
            </a:r>
            <a:endParaRPr lang="en-GB" sz="4000" dirty="0">
              <a:solidFill>
                <a:schemeClr val="accent1"/>
              </a:solidFill>
            </a:endParaRPr>
          </a:p>
        </p:txBody>
      </p:sp>
      <p:pic>
        <p:nvPicPr>
          <p:cNvPr id="3" name="11 Track 11 - Hello Linda this is your student">
            <a:hlinkClick r:id="" action="ppaction://media"/>
            <a:extLst>
              <a:ext uri="{FF2B5EF4-FFF2-40B4-BE49-F238E27FC236}">
                <a16:creationId xmlns:a16="http://schemas.microsoft.com/office/drawing/2014/main" id="{7500F62B-A8DF-4306-8CC0-79FBD2B260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77200" y="600479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393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563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371600" y="548409"/>
            <a:ext cx="7772400" cy="537939"/>
          </a:xfrm>
        </p:spPr>
        <p:txBody>
          <a:bodyPr/>
          <a:lstStyle/>
          <a:p>
            <a:r>
              <a:rPr lang="en-GB" dirty="0"/>
              <a:t>Activity 1 - Listening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E8EBA4-CAF1-488E-AADE-AD33940C69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79" y="1410621"/>
            <a:ext cx="7772400" cy="526452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FAE871D-1EBA-4C1A-9302-3EA38CCAF8B5}"/>
              </a:ext>
            </a:extLst>
          </p:cNvPr>
          <p:cNvSpPr txBox="1"/>
          <p:nvPr/>
        </p:nvSpPr>
        <p:spPr>
          <a:xfrm>
            <a:off x="6809441" y="1659285"/>
            <a:ext cx="5870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>
                <a:solidFill>
                  <a:schemeClr val="accent1"/>
                </a:solidFill>
                <a:sym typeface="Wingdings" panose="05000000000000000000" pitchFamily="2" charset="2"/>
              </a:rPr>
              <a:t></a:t>
            </a:r>
            <a:endParaRPr lang="en-GB" sz="4000" dirty="0">
              <a:solidFill>
                <a:schemeClr val="accent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5C797A-3C19-4F60-A50F-DD608FF7A488}"/>
              </a:ext>
            </a:extLst>
          </p:cNvPr>
          <p:cNvSpPr txBox="1"/>
          <p:nvPr/>
        </p:nvSpPr>
        <p:spPr>
          <a:xfrm>
            <a:off x="6809441" y="4136887"/>
            <a:ext cx="5870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>
                <a:solidFill>
                  <a:schemeClr val="accent1"/>
                </a:solidFill>
                <a:sym typeface="Wingdings" panose="05000000000000000000" pitchFamily="2" charset="2"/>
              </a:rPr>
              <a:t></a:t>
            </a:r>
            <a:endParaRPr lang="en-GB" sz="4000" dirty="0">
              <a:solidFill>
                <a:schemeClr val="accent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96ADB35-3E73-4282-BF9B-08ACDC0318C7}"/>
              </a:ext>
            </a:extLst>
          </p:cNvPr>
          <p:cNvSpPr txBox="1"/>
          <p:nvPr/>
        </p:nvSpPr>
        <p:spPr>
          <a:xfrm>
            <a:off x="7754585" y="5553065"/>
            <a:ext cx="5870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>
                <a:solidFill>
                  <a:schemeClr val="accent1"/>
                </a:solidFill>
                <a:sym typeface="Wingdings" panose="05000000000000000000" pitchFamily="2" charset="2"/>
              </a:rPr>
              <a:t></a:t>
            </a:r>
            <a:endParaRPr lang="en-GB" sz="4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150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225246" y="611720"/>
            <a:ext cx="4309792" cy="475418"/>
          </a:xfrm>
          <a:solidFill>
            <a:schemeClr val="bg1"/>
          </a:solidFill>
        </p:spPr>
        <p:txBody>
          <a:bodyPr/>
          <a:lstStyle/>
          <a:p>
            <a:r>
              <a:rPr lang="en-GB" dirty="0"/>
              <a:t>Activity 2 - Speaking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8B15D43-DA23-4ACE-9E26-CEDE5D1E90FD}"/>
              </a:ext>
            </a:extLst>
          </p:cNvPr>
          <p:cNvSpPr txBox="1"/>
          <p:nvPr/>
        </p:nvSpPr>
        <p:spPr>
          <a:xfrm>
            <a:off x="571500" y="1627514"/>
            <a:ext cx="70800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1 Phone your tutor</a:t>
            </a:r>
            <a:r>
              <a:rPr lang="en-GB" dirty="0"/>
              <a:t>.  You can’t come to class today.  Give a reason</a:t>
            </a:r>
          </a:p>
          <a:p>
            <a:r>
              <a:rPr lang="en-GB" dirty="0"/>
              <a:t>and say that you’ll be there for the next class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B508EF-F8FC-4B8F-B821-ABD55586C1BE}"/>
              </a:ext>
            </a:extLst>
          </p:cNvPr>
          <p:cNvSpPr txBox="1"/>
          <p:nvPr/>
        </p:nvSpPr>
        <p:spPr>
          <a:xfrm>
            <a:off x="571500" y="2629555"/>
            <a:ext cx="6776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2 Phone a college</a:t>
            </a:r>
            <a:r>
              <a:rPr lang="en-GB" dirty="0"/>
              <a:t>.  Ask for information about computer courses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077D39-036A-417A-8069-60B90BB54D6A}"/>
              </a:ext>
            </a:extLst>
          </p:cNvPr>
          <p:cNvSpPr txBox="1"/>
          <p:nvPr/>
        </p:nvSpPr>
        <p:spPr>
          <a:xfrm>
            <a:off x="571500" y="3267359"/>
            <a:ext cx="85034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3 Phone an office. </a:t>
            </a:r>
            <a:r>
              <a:rPr lang="en-GB" dirty="0"/>
              <a:t>Give your name. You have an interview today.  Say the time.  </a:t>
            </a:r>
          </a:p>
          <a:p>
            <a:r>
              <a:rPr lang="en-GB" dirty="0"/>
              <a:t>Say you will be 15-30 minutes late.  Apologise.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18442C-9BB7-4C14-AC74-E1618479A152}"/>
              </a:ext>
            </a:extLst>
          </p:cNvPr>
          <p:cNvSpPr txBox="1"/>
          <p:nvPr/>
        </p:nvSpPr>
        <p:spPr>
          <a:xfrm>
            <a:off x="571500" y="4220579"/>
            <a:ext cx="72593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4 Phone your office </a:t>
            </a:r>
            <a:r>
              <a:rPr lang="en-GB" dirty="0"/>
              <a:t>on an internal phone.  Say where you are.  The </a:t>
            </a:r>
          </a:p>
          <a:p>
            <a:r>
              <a:rPr lang="en-GB" dirty="0"/>
              <a:t>photocopier isn’t working.  Ask for help.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D51B74-B3E5-4D00-BAA4-56AA2B0F50FC}"/>
              </a:ext>
            </a:extLst>
          </p:cNvPr>
          <p:cNvSpPr txBox="1"/>
          <p:nvPr/>
        </p:nvSpPr>
        <p:spPr>
          <a:xfrm>
            <a:off x="571500" y="5173800"/>
            <a:ext cx="76098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5 Phone your tutor. </a:t>
            </a:r>
            <a:r>
              <a:rPr lang="en-GB" dirty="0"/>
              <a:t>Say the sent your certificate to the wrong address.  </a:t>
            </a:r>
          </a:p>
          <a:p>
            <a:r>
              <a:rPr lang="en-GB" dirty="0"/>
              <a:t>Give your correct address.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355055-D053-4A43-94FE-A0D5FCD062B7}"/>
              </a:ext>
            </a:extLst>
          </p:cNvPr>
          <p:cNvSpPr txBox="1"/>
          <p:nvPr/>
        </p:nvSpPr>
        <p:spPr>
          <a:xfrm>
            <a:off x="571500" y="6040877"/>
            <a:ext cx="8109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6 Phone your local Community Centre</a:t>
            </a:r>
            <a:r>
              <a:rPr lang="en-GB" dirty="0"/>
              <a:t>.  Ask about the cost of a yoga class.</a:t>
            </a:r>
          </a:p>
          <a:p>
            <a:r>
              <a:rPr lang="en-GB" dirty="0"/>
              <a:t>Ask when the classes are.</a:t>
            </a:r>
          </a:p>
        </p:txBody>
      </p:sp>
    </p:spTree>
    <p:extLst>
      <p:ext uri="{BB962C8B-B14F-4D97-AF65-F5344CB8AC3E}">
        <p14:creationId xmlns:p14="http://schemas.microsoft.com/office/powerpoint/2010/main" val="947825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2721" y="1192745"/>
            <a:ext cx="7772400" cy="475418"/>
          </a:xfrm>
          <a:solidFill>
            <a:schemeClr val="bg1"/>
          </a:solidFill>
        </p:spPr>
        <p:txBody>
          <a:bodyPr/>
          <a:lstStyle/>
          <a:p>
            <a:r>
              <a:rPr lang="en-GB" dirty="0"/>
              <a:t>Activity 2 - Speaking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378D5F-F7E0-4DF4-B345-C6AB9A14E8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675" y="1801901"/>
            <a:ext cx="8315325" cy="4947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653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4AA258-B527-44B7-8A88-63FA81C5CC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88988"/>
            <a:ext cx="9144000" cy="5323303"/>
          </a:xfrm>
          <a:prstGeom prst="rect">
            <a:avLst/>
          </a:prstGeom>
        </p:spPr>
      </p:pic>
      <p:sp>
        <p:nvSpPr>
          <p:cNvPr id="31" name="Title 3">
            <a:extLst>
              <a:ext uri="{FF2B5EF4-FFF2-40B4-BE49-F238E27FC236}">
                <a16:creationId xmlns:a16="http://schemas.microsoft.com/office/drawing/2014/main" id="{125231F2-9D48-455C-9616-97FB34839E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8489" y="656420"/>
            <a:ext cx="4895136" cy="475418"/>
          </a:xfrm>
          <a:solidFill>
            <a:schemeClr val="bg1"/>
          </a:solidFill>
        </p:spPr>
        <p:txBody>
          <a:bodyPr/>
          <a:lstStyle/>
          <a:p>
            <a:r>
              <a:rPr lang="en-GB" dirty="0"/>
              <a:t>Activity 3  – Grammar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1FF619-FD92-4944-97BA-A7173F177F7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7247"/>
          <a:stretch/>
        </p:blipFill>
        <p:spPr>
          <a:xfrm>
            <a:off x="7158038" y="6139242"/>
            <a:ext cx="1985962" cy="4234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06D9D8-5BEB-462D-B89C-3C5D25D91E6B}"/>
              </a:ext>
            </a:extLst>
          </p:cNvPr>
          <p:cNvSpPr txBox="1"/>
          <p:nvPr/>
        </p:nvSpPr>
        <p:spPr>
          <a:xfrm>
            <a:off x="2813475" y="2894945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0070C0"/>
                </a:solidFill>
              </a:rPr>
              <a:t>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4A27B6-7F9C-4496-BAB2-D6A9F77EA52B}"/>
              </a:ext>
            </a:extLst>
          </p:cNvPr>
          <p:cNvSpPr txBox="1"/>
          <p:nvPr/>
        </p:nvSpPr>
        <p:spPr>
          <a:xfrm>
            <a:off x="1285056" y="2894945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0070C0"/>
                </a:solidFill>
              </a:rPr>
              <a:t>at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A20BAE-FB6A-42F6-B5EA-83FD86BA67C9}"/>
              </a:ext>
            </a:extLst>
          </p:cNvPr>
          <p:cNvSpPr txBox="1"/>
          <p:nvPr/>
        </p:nvSpPr>
        <p:spPr>
          <a:xfrm>
            <a:off x="2933700" y="4771920"/>
            <a:ext cx="4651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0070C0"/>
                </a:solidFill>
              </a:rPr>
              <a:t>in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D79393-BA7A-4F9F-8CDA-DD119D92E1B6}"/>
              </a:ext>
            </a:extLst>
          </p:cNvPr>
          <p:cNvSpPr txBox="1"/>
          <p:nvPr/>
        </p:nvSpPr>
        <p:spPr>
          <a:xfrm>
            <a:off x="1153964" y="4747453"/>
            <a:ext cx="663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0070C0"/>
                </a:solidFill>
              </a:rPr>
              <a:t>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BA37D0-724D-44DA-9C2A-2A75788E5CF4}"/>
              </a:ext>
            </a:extLst>
          </p:cNvPr>
          <p:cNvSpPr txBox="1"/>
          <p:nvPr/>
        </p:nvSpPr>
        <p:spPr>
          <a:xfrm>
            <a:off x="3277995" y="5086667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0070C0"/>
                </a:solidFill>
              </a:rPr>
              <a:t>at</a:t>
            </a:r>
          </a:p>
        </p:txBody>
      </p:sp>
    </p:spTree>
    <p:extLst>
      <p:ext uri="{BB962C8B-B14F-4D97-AF65-F5344CB8AC3E}">
        <p14:creationId xmlns:p14="http://schemas.microsoft.com/office/powerpoint/2010/main" val="401855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3">
            <a:extLst>
              <a:ext uri="{FF2B5EF4-FFF2-40B4-BE49-F238E27FC236}">
                <a16:creationId xmlns:a16="http://schemas.microsoft.com/office/drawing/2014/main" id="{125231F2-9D48-455C-9616-97FB34839E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8489" y="656420"/>
            <a:ext cx="4895136" cy="475418"/>
          </a:xfrm>
          <a:solidFill>
            <a:schemeClr val="bg1"/>
          </a:solidFill>
        </p:spPr>
        <p:txBody>
          <a:bodyPr/>
          <a:lstStyle/>
          <a:p>
            <a:r>
              <a:rPr lang="en-GB" dirty="0"/>
              <a:t>Activity 3  – Grammar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9DB0260-8925-4B54-87F4-387450CA50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28022"/>
            <a:ext cx="9144000" cy="45112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1FF619-FD92-4944-97BA-A7173F177F7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9879"/>
          <a:stretch/>
        </p:blipFill>
        <p:spPr>
          <a:xfrm>
            <a:off x="7158038" y="6139242"/>
            <a:ext cx="1985962" cy="69456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06D9D8-5BEB-462D-B89C-3C5D25D91E6B}"/>
              </a:ext>
            </a:extLst>
          </p:cNvPr>
          <p:cNvSpPr txBox="1"/>
          <p:nvPr/>
        </p:nvSpPr>
        <p:spPr>
          <a:xfrm>
            <a:off x="1400175" y="2352675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0070C0"/>
                </a:solidFill>
              </a:rPr>
              <a:t>In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4A27B6-7F9C-4496-BAB2-D6A9F77EA52B}"/>
              </a:ext>
            </a:extLst>
          </p:cNvPr>
          <p:cNvSpPr txBox="1"/>
          <p:nvPr/>
        </p:nvSpPr>
        <p:spPr>
          <a:xfrm>
            <a:off x="3042564" y="2686050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0070C0"/>
                </a:solidFill>
              </a:rPr>
              <a:t>at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A20BAE-FB6A-42F6-B5EA-83FD86BA67C9}"/>
              </a:ext>
            </a:extLst>
          </p:cNvPr>
          <p:cNvSpPr txBox="1"/>
          <p:nvPr/>
        </p:nvSpPr>
        <p:spPr>
          <a:xfrm>
            <a:off x="2838450" y="4819650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0070C0"/>
                </a:solidFill>
              </a:rPr>
              <a:t>at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D79393-BA7A-4F9F-8CDA-DD119D92E1B6}"/>
              </a:ext>
            </a:extLst>
          </p:cNvPr>
          <p:cNvSpPr txBox="1"/>
          <p:nvPr/>
        </p:nvSpPr>
        <p:spPr>
          <a:xfrm>
            <a:off x="1582166" y="509311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0070C0"/>
                </a:solidFill>
              </a:rPr>
              <a:t>on</a:t>
            </a:r>
          </a:p>
        </p:txBody>
      </p:sp>
    </p:spTree>
    <p:extLst>
      <p:ext uri="{BB962C8B-B14F-4D97-AF65-F5344CB8AC3E}">
        <p14:creationId xmlns:p14="http://schemas.microsoft.com/office/powerpoint/2010/main" val="2816684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3">
            <a:extLst>
              <a:ext uri="{FF2B5EF4-FFF2-40B4-BE49-F238E27FC236}">
                <a16:creationId xmlns:a16="http://schemas.microsoft.com/office/drawing/2014/main" id="{125231F2-9D48-455C-9616-97FB34839E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8489" y="656420"/>
            <a:ext cx="4895136" cy="475418"/>
          </a:xfrm>
          <a:solidFill>
            <a:schemeClr val="bg1"/>
          </a:solidFill>
        </p:spPr>
        <p:txBody>
          <a:bodyPr/>
          <a:lstStyle/>
          <a:p>
            <a:r>
              <a:rPr lang="en-GB" dirty="0"/>
              <a:t>Activity 3  – Grammar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25A05F-AFD7-40B3-93A9-D60488C4EF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3713"/>
          <a:stretch/>
        </p:blipFill>
        <p:spPr>
          <a:xfrm>
            <a:off x="123825" y="1408820"/>
            <a:ext cx="9144000" cy="410615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90982EA-E11C-4A03-8E11-00C4A52500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8038" y="5791957"/>
            <a:ext cx="1985962" cy="9905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1A80E0B-5AE0-4D3F-9B59-15084034B844}"/>
              </a:ext>
            </a:extLst>
          </p:cNvPr>
          <p:cNvSpPr txBox="1"/>
          <p:nvPr/>
        </p:nvSpPr>
        <p:spPr>
          <a:xfrm>
            <a:off x="2558136" y="2324100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0070C0"/>
                </a:solidFill>
              </a:rPr>
              <a:t>at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018505-46E3-494A-80ED-FB1FDFC91B87}"/>
              </a:ext>
            </a:extLst>
          </p:cNvPr>
          <p:cNvSpPr txBox="1"/>
          <p:nvPr/>
        </p:nvSpPr>
        <p:spPr>
          <a:xfrm>
            <a:off x="3403348" y="232410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0070C0"/>
                </a:solidFill>
              </a:rPr>
              <a:t>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6F0E3F-7FE0-48F9-9412-26DA83AB32A6}"/>
              </a:ext>
            </a:extLst>
          </p:cNvPr>
          <p:cNvSpPr txBox="1"/>
          <p:nvPr/>
        </p:nvSpPr>
        <p:spPr>
          <a:xfrm>
            <a:off x="1613814" y="3629025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0070C0"/>
                </a:solidFill>
              </a:rPr>
              <a:t>In</a:t>
            </a:r>
          </a:p>
        </p:txBody>
      </p:sp>
    </p:spTree>
    <p:extLst>
      <p:ext uri="{BB962C8B-B14F-4D97-AF65-F5344CB8AC3E}">
        <p14:creationId xmlns:p14="http://schemas.microsoft.com/office/powerpoint/2010/main" val="3232250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20371" y="1185340"/>
            <a:ext cx="7772400" cy="475418"/>
          </a:xfrm>
          <a:solidFill>
            <a:schemeClr val="bg1"/>
          </a:solidFill>
        </p:spPr>
        <p:txBody>
          <a:bodyPr/>
          <a:lstStyle/>
          <a:p>
            <a:r>
              <a:rPr lang="en-GB" dirty="0"/>
              <a:t>Activity 4 – Vocabulary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F8FBA72-6AF9-48C3-AD4E-65806AB008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6020"/>
          <a:stretch/>
        </p:blipFill>
        <p:spPr>
          <a:xfrm>
            <a:off x="0" y="1588812"/>
            <a:ext cx="9144000" cy="11499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B3559CE-3E97-4F0B-8706-5B0606A660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922299"/>
            <a:ext cx="9144000" cy="323408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A2CBC60-1F42-4B44-BA47-DB3294E4B6E1}"/>
              </a:ext>
            </a:extLst>
          </p:cNvPr>
          <p:cNvSpPr txBox="1"/>
          <p:nvPr/>
        </p:nvSpPr>
        <p:spPr>
          <a:xfrm>
            <a:off x="796835" y="3467543"/>
            <a:ext cx="1247457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002060"/>
                </a:solidFill>
              </a:rPr>
              <a:t>Highers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AD045E-8C7A-4B34-8A28-758E8C775290}"/>
              </a:ext>
            </a:extLst>
          </p:cNvPr>
          <p:cNvSpPr txBox="1"/>
          <p:nvPr/>
        </p:nvSpPr>
        <p:spPr>
          <a:xfrm>
            <a:off x="797797" y="4308510"/>
            <a:ext cx="1246495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002060"/>
                </a:solidFill>
              </a:rPr>
              <a:t>A levels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3D8B46-6212-4497-ACD2-0CCC62CBB4D2}"/>
              </a:ext>
            </a:extLst>
          </p:cNvPr>
          <p:cNvSpPr txBox="1"/>
          <p:nvPr/>
        </p:nvSpPr>
        <p:spPr>
          <a:xfrm>
            <a:off x="797797" y="5038355"/>
            <a:ext cx="2190023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002060"/>
                </a:solidFill>
              </a:rPr>
              <a:t>undergraduate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0536FD9-2E8D-4C43-8E5F-83E02E8B44B3}"/>
              </a:ext>
            </a:extLst>
          </p:cNvPr>
          <p:cNvSpPr txBox="1"/>
          <p:nvPr/>
        </p:nvSpPr>
        <p:spPr>
          <a:xfrm>
            <a:off x="796835" y="5828812"/>
            <a:ext cx="1401346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002060"/>
                </a:solidFill>
              </a:rPr>
              <a:t>graduate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0B94EF0-660D-4F43-A524-980AD843E97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8851" t="80809" b="7972"/>
          <a:stretch/>
        </p:blipFill>
        <p:spPr>
          <a:xfrm>
            <a:off x="6061165" y="5038355"/>
            <a:ext cx="2848247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7444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20371" y="1185340"/>
            <a:ext cx="7772400" cy="475418"/>
          </a:xfrm>
          <a:solidFill>
            <a:schemeClr val="bg1"/>
          </a:solidFill>
        </p:spPr>
        <p:txBody>
          <a:bodyPr/>
          <a:lstStyle/>
          <a:p>
            <a:r>
              <a:rPr lang="en-GB" dirty="0"/>
              <a:t>Activity 4 – Vocabulary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F8FBA72-6AF9-48C3-AD4E-65806AB008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6020"/>
          <a:stretch/>
        </p:blipFill>
        <p:spPr>
          <a:xfrm>
            <a:off x="0" y="1588812"/>
            <a:ext cx="9144000" cy="114992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60FECE4-E3DA-4CC8-9429-DF653AA8AB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550" y="2738741"/>
            <a:ext cx="9144000" cy="407523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F47AAC8-9B9A-4220-A443-AFC21FF2EA5F}"/>
              </a:ext>
            </a:extLst>
          </p:cNvPr>
          <p:cNvSpPr txBox="1"/>
          <p:nvPr/>
        </p:nvSpPr>
        <p:spPr>
          <a:xfrm>
            <a:off x="888275" y="3236711"/>
            <a:ext cx="1983235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002060"/>
                </a:solidFill>
              </a:rPr>
              <a:t>postgraduate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C1A38D-98D0-458D-A1A4-9F22DE3F939A}"/>
              </a:ext>
            </a:extLst>
          </p:cNvPr>
          <p:cNvSpPr txBox="1"/>
          <p:nvPr/>
        </p:nvSpPr>
        <p:spPr>
          <a:xfrm>
            <a:off x="888275" y="4065709"/>
            <a:ext cx="1297150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002060"/>
                </a:solidFill>
              </a:rPr>
              <a:t>bursary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3A3F19-9AED-4149-8A23-1DB7550B7C8C}"/>
              </a:ext>
            </a:extLst>
          </p:cNvPr>
          <p:cNvSpPr txBox="1"/>
          <p:nvPr/>
        </p:nvSpPr>
        <p:spPr>
          <a:xfrm>
            <a:off x="888275" y="4812814"/>
            <a:ext cx="1725152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400" strike="sngStrike" dirty="0">
                <a:solidFill>
                  <a:srgbClr val="002060"/>
                </a:solidFill>
              </a:rPr>
              <a:t>grant</a:t>
            </a:r>
            <a:r>
              <a:rPr lang="en-GB" sz="2400" dirty="0">
                <a:solidFill>
                  <a:srgbClr val="002060"/>
                </a:solidFill>
              </a:rPr>
              <a:t> / loan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403C45-4A44-4ADC-9EFA-634EED247C83}"/>
              </a:ext>
            </a:extLst>
          </p:cNvPr>
          <p:cNvSpPr txBox="1"/>
          <p:nvPr/>
        </p:nvSpPr>
        <p:spPr>
          <a:xfrm>
            <a:off x="888275" y="5582563"/>
            <a:ext cx="1109599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002060"/>
                </a:solidFill>
              </a:rPr>
              <a:t>lecture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16CE96-BCFF-4AA3-BBD0-8F69A128B9C5}"/>
              </a:ext>
            </a:extLst>
          </p:cNvPr>
          <p:cNvSpPr txBox="1"/>
          <p:nvPr/>
        </p:nvSpPr>
        <p:spPr>
          <a:xfrm>
            <a:off x="888275" y="6396335"/>
            <a:ext cx="1383712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002060"/>
                </a:solidFill>
              </a:rPr>
              <a:t>research</a:t>
            </a:r>
          </a:p>
        </p:txBody>
      </p:sp>
    </p:spTree>
    <p:extLst>
      <p:ext uri="{BB962C8B-B14F-4D97-AF65-F5344CB8AC3E}">
        <p14:creationId xmlns:p14="http://schemas.microsoft.com/office/powerpoint/2010/main" val="13449347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230C294B-B483-4343-B29D-0EF08C04CE8C}"/>
              </a:ext>
            </a:extLst>
          </p:cNvPr>
          <p:cNvSpPr txBox="1"/>
          <p:nvPr/>
        </p:nvSpPr>
        <p:spPr>
          <a:xfrm>
            <a:off x="448136" y="1566029"/>
            <a:ext cx="28785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  <a:latin typeface="+mj-lt"/>
              </a:rPr>
              <a:t>Activity 5 - Writing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B68C31-54CF-4231-A02F-7F8B3D711555}"/>
              </a:ext>
            </a:extLst>
          </p:cNvPr>
          <p:cNvSpPr txBox="1"/>
          <p:nvPr/>
        </p:nvSpPr>
        <p:spPr>
          <a:xfrm>
            <a:off x="552450" y="2495550"/>
            <a:ext cx="8400569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You have to be away from your class for two weeks.  Think of a reason.</a:t>
            </a:r>
          </a:p>
          <a:p>
            <a:endParaRPr lang="en-GB" dirty="0"/>
          </a:p>
          <a:p>
            <a:r>
              <a:rPr lang="en-GB" dirty="0"/>
              <a:t>It could be a holiday, illness or because someone in your family needs your help.</a:t>
            </a:r>
          </a:p>
          <a:p>
            <a:endParaRPr lang="en-GB" dirty="0"/>
          </a:p>
          <a:p>
            <a:r>
              <a:rPr lang="en-GB" dirty="0"/>
              <a:t>Write a note to your teacher.</a:t>
            </a:r>
          </a:p>
          <a:p>
            <a:endParaRPr lang="en-GB" dirty="0"/>
          </a:p>
          <a:p>
            <a:r>
              <a:rPr lang="en-GB" dirty="0"/>
              <a:t>Explain how long your will be away and when you will return.</a:t>
            </a:r>
          </a:p>
          <a:p>
            <a:endParaRPr lang="en-GB" dirty="0"/>
          </a:p>
          <a:p>
            <a:r>
              <a:rPr lang="en-GB" dirty="0"/>
              <a:t>Tell your teacher the reason why and give your apologies.</a:t>
            </a:r>
          </a:p>
        </p:txBody>
      </p:sp>
      <p:pic>
        <p:nvPicPr>
          <p:cNvPr id="12" name="Picture 11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B7B0AF73-C9EE-4825-9DF3-B413492D3B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393776" y="4033479"/>
            <a:ext cx="3071092" cy="2047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5891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230C294B-B483-4343-B29D-0EF08C04CE8C}"/>
              </a:ext>
            </a:extLst>
          </p:cNvPr>
          <p:cNvSpPr txBox="1"/>
          <p:nvPr/>
        </p:nvSpPr>
        <p:spPr>
          <a:xfrm>
            <a:off x="381461" y="1136868"/>
            <a:ext cx="2523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  <a:latin typeface="+mj-lt"/>
              </a:rPr>
              <a:t>Homework Task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14A6AA-03E3-4F09-BB4C-1CB835EBCDCF}"/>
              </a:ext>
            </a:extLst>
          </p:cNvPr>
          <p:cNvSpPr txBox="1"/>
          <p:nvPr/>
        </p:nvSpPr>
        <p:spPr>
          <a:xfrm>
            <a:off x="381461" y="1685925"/>
            <a:ext cx="654127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Write an email to your tutor.  Say that you have a new address</a:t>
            </a:r>
          </a:p>
          <a:p>
            <a:endParaRPr lang="en-GB" dirty="0"/>
          </a:p>
          <a:p>
            <a:r>
              <a:rPr lang="en-GB" dirty="0"/>
              <a:t>Give your old address and your new one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CB4D0B2-2338-4164-91DB-9BB4292813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042" t="2546" r="12387" b="33890"/>
          <a:stretch/>
        </p:blipFill>
        <p:spPr>
          <a:xfrm>
            <a:off x="904672" y="2804809"/>
            <a:ext cx="3667328" cy="382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6834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5807" y="2662902"/>
            <a:ext cx="3210257" cy="571359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EEEC315-EA54-4B50-B819-EA9C792CEA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5807" y="3480818"/>
            <a:ext cx="3550576" cy="446480"/>
          </a:xfrm>
        </p:spPr>
        <p:txBody>
          <a:bodyPr/>
          <a:lstStyle/>
          <a:p>
            <a:r>
              <a:rPr lang="en-GB" dirty="0"/>
              <a:t>Slides created by Aberdeenshire Council Community Learning and Development Team.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BD54563-53D4-4C27-B74D-E1B5D341D5D3}"/>
              </a:ext>
            </a:extLst>
          </p:cNvPr>
          <p:cNvSpPr/>
          <p:nvPr/>
        </p:nvSpPr>
        <p:spPr>
          <a:xfrm>
            <a:off x="275807" y="4696793"/>
            <a:ext cx="4572000" cy="22672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© Scottish Qualifications Authority 2007</a:t>
            </a:r>
            <a:endParaRPr lang="en-GB" sz="16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16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400"/>
              </a:lnSpc>
              <a:spcAft>
                <a:spcPts val="0"/>
              </a:spcAft>
              <a:tabLst>
                <a:tab pos="241300" algn="l"/>
                <a:tab pos="488950" algn="l"/>
              </a:tabLst>
            </a:pP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Please note these materials have been repurposed for the new National Qualifications - August 2015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1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GB" sz="14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</a:rPr>
              <a:t>Image Credits </a:t>
            </a:r>
            <a:r>
              <a:rPr lang="en-GB" sz="14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© </a:t>
            </a:r>
            <a:r>
              <a:rPr lang="en-GB" sz="1400" dirty="0" err="1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istockphoto</a:t>
            </a:r>
            <a:r>
              <a:rPr lang="en-GB" sz="14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/ or © Avril Morrison as indicated.</a:t>
            </a:r>
          </a:p>
          <a:p>
            <a:endParaRPr lang="en-GB" sz="1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GB" sz="1600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https://www.sqa.org.uk/sqa/33695.html</a:t>
            </a:r>
            <a:b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4E65B1C3-CD20-458F-8828-EB9E5878ED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48" y="145279"/>
            <a:ext cx="2733675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140774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064A7044B401D42AF9F3879AC964443" ma:contentTypeVersion="15" ma:contentTypeDescription="Create a new document." ma:contentTypeScope="" ma:versionID="b555245bc81b96ac175711924e0f5931">
  <xsd:schema xmlns:xsd="http://www.w3.org/2001/XMLSchema" xmlns:xs="http://www.w3.org/2001/XMLSchema" xmlns:p="http://schemas.microsoft.com/office/2006/metadata/properties" xmlns:ns2="2887bd39-c84f-4e6c-a921-9c42ad4f9809" xmlns:ns3="cacc7119-24e9-40f7-a292-b30b60ee84e4" targetNamespace="http://schemas.microsoft.com/office/2006/metadata/properties" ma:root="true" ma:fieldsID="051da1c665b94eb4e4a7091418d14755" ns2:_="" ns3:_="">
    <xsd:import namespace="2887bd39-c84f-4e6c-a921-9c42ad4f9809"/>
    <xsd:import namespace="cacc7119-24e9-40f7-a292-b30b60ee84e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ServiceOCR" minOccurs="0"/>
                <xsd:element ref="ns2:_Flow_SignoffStatu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fsyq" minOccurs="0"/>
                <xsd:element ref="ns2:Comment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87bd39-c84f-4e6c-a921-9c42ad4f98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_Flow_SignoffStatus" ma:index="15" nillable="true" ma:displayName="Sign-off status" ma:internalName="_x0024_Resources_x003a_core_x002c_Signoff_Status_x003b_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fsyq" ma:index="20" nillable="true" ma:displayName="Delete date" ma:internalName="fsyq">
      <xsd:simpleType>
        <xsd:restriction base="dms:DateTime"/>
      </xsd:simpleType>
    </xsd:element>
    <xsd:element name="Comments" ma:index="21" nillable="true" ma:displayName="Comments" ma:description="note on the document" ma:format="Dropdown" ma:internalName="Comments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cc7119-24e9-40f7-a292-b30b60ee84e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2887bd39-c84f-4e6c-a921-9c42ad4f9809" xsi:nil="true"/>
    <fsyq xmlns="2887bd39-c84f-4e6c-a921-9c42ad4f9809" xsi:nil="true"/>
    <Comments xmlns="2887bd39-c84f-4e6c-a921-9c42ad4f9809" xsi:nil="true"/>
  </documentManagement>
</p:properties>
</file>

<file path=customXml/itemProps1.xml><?xml version="1.0" encoding="utf-8"?>
<ds:datastoreItem xmlns:ds="http://schemas.openxmlformats.org/officeDocument/2006/customXml" ds:itemID="{0ED93425-DE1E-4E02-B398-B0AC355B643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87bd39-c84f-4e6c-a921-9c42ad4f9809"/>
    <ds:schemaRef ds:uri="cacc7119-24e9-40f7-a292-b30b60ee84e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4ECF87B-B1AF-4775-8469-1C0D9292341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1663CCF-0648-45E8-AF8C-DC921FA19F84}">
  <ds:schemaRefs>
    <ds:schemaRef ds:uri="http://schemas.microsoft.com/office/2006/metadata/properties"/>
    <ds:schemaRef ds:uri="http://schemas.microsoft.com/office/infopath/2007/PartnerControls"/>
    <ds:schemaRef ds:uri="2887bd39-c84f-4e6c-a921-9c42ad4f980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4238</TotalTime>
  <Words>429</Words>
  <Application>Microsoft Office PowerPoint</Application>
  <PresentationFormat>On-screen Show (4:3)</PresentationFormat>
  <Paragraphs>94</Paragraphs>
  <Slides>15</Slides>
  <Notes>6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Times New Roman</vt:lpstr>
      <vt:lpstr>Verdana</vt:lpstr>
      <vt:lpstr>1_Custom Design</vt:lpstr>
      <vt:lpstr>Custom Design</vt:lpstr>
      <vt:lpstr>Unit 19  Writing Notes </vt:lpstr>
      <vt:lpstr>PowerPoint Presentation</vt:lpstr>
      <vt:lpstr>PowerPoint Presentation</vt:lpstr>
      <vt:lpstr>Activity 1 - Listening</vt:lpstr>
      <vt:lpstr>Activity 1 - Listening</vt:lpstr>
      <vt:lpstr>Activity 2 - Speaking</vt:lpstr>
      <vt:lpstr>Activity 2 - Speaking</vt:lpstr>
      <vt:lpstr>Activity 3  – Grammar</vt:lpstr>
      <vt:lpstr>Activity 3  – Grammar</vt:lpstr>
      <vt:lpstr>Activity 3  – Grammar</vt:lpstr>
      <vt:lpstr>Activity 4 – Vocabulary</vt:lpstr>
      <vt:lpstr>Activity 4 – Vocabulary</vt:lpstr>
      <vt:lpstr>PowerPoint Presentation</vt:lpstr>
      <vt:lpstr>PowerPoint Presentation</vt:lpstr>
      <vt:lpstr>Thank you</vt:lpstr>
    </vt:vector>
  </TitlesOfParts>
  <Company>Aberdeenshire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lgourley</dc:creator>
  <cp:lastModifiedBy>Avril Morrison</cp:lastModifiedBy>
  <cp:revision>295</cp:revision>
  <cp:lastPrinted>2019-06-14T14:08:01Z</cp:lastPrinted>
  <dcterms:created xsi:type="dcterms:W3CDTF">2016-09-30T09:44:39Z</dcterms:created>
  <dcterms:modified xsi:type="dcterms:W3CDTF">2020-04-03T10:10:22Z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0x0101004064A7044B401D42AF9F3879AC964443</vt:lpwstr>
  </property>
</Properties>
</file>